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6B1F60E1-9BAD-483E-85D0-313CDF01344E}"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93560" y="0"/>
            <a:ext cx="5450040" cy="502560"/>
          </a:xfrm>
          <a:prstGeom prst="rect">
            <a:avLst/>
          </a:prstGeom>
          <a:noFill/>
          <a:ln w="0">
            <a:noFill/>
          </a:ln>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God’s 7th-Day Sabbath</a:t>
            </a:r>
            <a:endParaRPr b="0" lang="en-US" sz="32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2D5AD686-A5C8-4DE0-8AE3-A337E64F690B}"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sldImg"/>
          </p:nvPr>
        </p:nvSpPr>
        <p:spPr>
          <a:xfrm>
            <a:off x="533520" y="718560"/>
            <a:ext cx="6704640" cy="3771360"/>
          </a:xfrm>
          <a:prstGeom prst="rect">
            <a:avLst/>
          </a:prstGeom>
        </p:spPr>
      </p:sp>
      <p:sp>
        <p:nvSpPr>
          <p:cNvPr id="160" name="PlaceHolder 2"/>
          <p:cNvSpPr>
            <a:spLocks noGrp="1"/>
          </p:cNvSpPr>
          <p:nvPr>
            <p:ph type="body"/>
          </p:nvPr>
        </p:nvSpPr>
        <p:spPr>
          <a:xfrm>
            <a:off x="457200" y="457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Welcome to our Bible study on God’s seventh-day Sabbath! As we look at the wonderful gift God gave us, we see why it is important for us today. </a:t>
            </a:r>
            <a:endParaRPr b="0" lang="en-US" sz="2800" spc="-1" strike="noStrike">
              <a:latin typeface="Raleway"/>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PlaceHolder 1"/>
          <p:cNvSpPr>
            <a:spLocks noGrp="1"/>
          </p:cNvSpPr>
          <p:nvPr>
            <p:ph type="sldImg"/>
          </p:nvPr>
        </p:nvSpPr>
        <p:spPr>
          <a:xfrm>
            <a:off x="533520" y="718560"/>
            <a:ext cx="6704640" cy="3771360"/>
          </a:xfrm>
          <a:prstGeom prst="rect">
            <a:avLst/>
          </a:prstGeom>
        </p:spPr>
      </p:sp>
      <p:sp>
        <p:nvSpPr>
          <p:cNvPr id="16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ea typeface="Calibri"/>
              </a:rPr>
              <a:t>The earth never looked more beautiful. It was fresh from the hands of its Creator, Who had just pronounced everything VERY GOOD. </a:t>
            </a:r>
            <a:endParaRPr b="0" lang="en-US" sz="2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PlaceHolder 1"/>
          <p:cNvSpPr>
            <a:spLocks noGrp="1"/>
          </p:cNvSpPr>
          <p:nvPr>
            <p:ph type="sldImg"/>
          </p:nvPr>
        </p:nvSpPr>
        <p:spPr>
          <a:xfrm>
            <a:off x="533520" y="718560"/>
            <a:ext cx="6704640" cy="3771360"/>
          </a:xfrm>
          <a:prstGeom prst="rect">
            <a:avLst/>
          </a:prstGeom>
        </p:spPr>
      </p:sp>
      <p:sp>
        <p:nvSpPr>
          <p:cNvPr id="16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Seravek"/>
                <a:ea typeface="Calibri"/>
              </a:rPr>
              <a:t>Green hills were crowned with majestic fruit-bearing trees of every description. In the middle of Eden was the tree of life, more beautiful than any other. </a:t>
            </a:r>
            <a:endParaRPr b="0" lang="en-US" sz="28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PlaceHolder 1"/>
          <p:cNvSpPr>
            <a:spLocks noGrp="1"/>
          </p:cNvSpPr>
          <p:nvPr>
            <p:ph type="sldImg"/>
          </p:nvPr>
        </p:nvSpPr>
        <p:spPr>
          <a:xfrm>
            <a:off x="533520" y="718560"/>
            <a:ext cx="6704640" cy="3771360"/>
          </a:xfrm>
          <a:prstGeom prst="rect">
            <a:avLst/>
          </a:prstGeom>
        </p:spPr>
      </p:sp>
      <p:sp>
        <p:nvSpPr>
          <p:cNvPr id="16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Calibri"/>
                <a:ea typeface="Calibri"/>
              </a:rPr>
              <a:t>Multicolored birds warbled sweet songs. </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7" name="PlaceHolder 1"/>
          <p:cNvSpPr>
            <a:spLocks noGrp="1"/>
          </p:cNvSpPr>
          <p:nvPr>
            <p:ph type="sldImg"/>
          </p:nvPr>
        </p:nvSpPr>
        <p:spPr>
          <a:xfrm>
            <a:off x="533520" y="718560"/>
            <a:ext cx="6704640" cy="3771360"/>
          </a:xfrm>
          <a:prstGeom prst="rect">
            <a:avLst/>
          </a:prstGeom>
        </p:spPr>
      </p:sp>
      <p:sp>
        <p:nvSpPr>
          <p:cNvPr id="16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Calibri"/>
                <a:ea typeface="Calibri"/>
              </a:rPr>
              <a:t>Crystal clear rivers, banked with flowers, watered every part of the earth. The entire landscape was more beautiful than anything seen today. </a:t>
            </a:r>
            <a:endParaRPr b="0" lang="en-US" sz="2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sldImg"/>
          </p:nvPr>
        </p:nvSpPr>
        <p:spPr>
          <a:xfrm>
            <a:off x="533520" y="718560"/>
            <a:ext cx="6704640" cy="3771360"/>
          </a:xfrm>
          <a:prstGeom prst="rect">
            <a:avLst/>
          </a:prstGeom>
        </p:spPr>
      </p:sp>
      <p:sp>
        <p:nvSpPr>
          <p:cNvPr id="17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15000"/>
              </a:lnSpc>
              <a:spcAft>
                <a:spcPts val="1001"/>
              </a:spcAft>
            </a:pPr>
            <a:r>
              <a:rPr b="0" lang="en-US" sz="2800" spc="-1" strike="noStrike">
                <a:latin typeface="Calibri"/>
                <a:ea typeface="Calibri"/>
              </a:rPr>
              <a:t>   </a:t>
            </a:r>
            <a:r>
              <a:rPr b="0" lang="en-US" sz="2800" spc="-1" strike="noStrike">
                <a:latin typeface="Calibri"/>
                <a:ea typeface="Calibri"/>
              </a:rPr>
              <a:t>The air was perfumed with delicate flowers of every description, which bloomed in rich profusion everywhere.</a:t>
            </a:r>
            <a:endParaRPr b="0" lang="en-US" sz="28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Img"/>
          </p:nvPr>
        </p:nvSpPr>
        <p:spPr>
          <a:xfrm>
            <a:off x="533520" y="718560"/>
            <a:ext cx="6704640" cy="3771360"/>
          </a:xfrm>
          <a:prstGeom prst="rect">
            <a:avLst/>
          </a:prstGeom>
        </p:spPr>
      </p:sp>
      <p:sp>
        <p:nvSpPr>
          <p:cNvPr id="17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Calibri"/>
                <a:ea typeface="Calibri"/>
              </a:rPr>
              <a:t>Lions and lambs, leopards and fawns, played together. Animals of all kinds were tame and unafraid. Everything was harmony and peace.</a:t>
            </a:r>
            <a:endParaRPr b="0" lang="en-US" sz="28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533520" y="718560"/>
            <a:ext cx="6704640" cy="3771360"/>
          </a:xfrm>
          <a:prstGeom prst="rect">
            <a:avLst/>
          </a:prstGeom>
        </p:spPr>
      </p:sp>
      <p:sp>
        <p:nvSpPr>
          <p:cNvPr id="17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Calibri"/>
                <a:ea typeface="Calibri"/>
              </a:rPr>
              <a:t>The world’s first couple, Adam and Eve – radiant, intelligent beings made in the very image of God  – were given Eden, a garden of unsurpassed beauty, for their home. </a:t>
            </a:r>
            <a:endParaRPr b="0" lang="en-US" sz="28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PlaceHolder 1"/>
          <p:cNvSpPr>
            <a:spLocks noGrp="1"/>
          </p:cNvSpPr>
          <p:nvPr>
            <p:ph type="sldImg"/>
          </p:nvPr>
        </p:nvSpPr>
        <p:spPr>
          <a:xfrm>
            <a:off x="533520" y="718560"/>
            <a:ext cx="6704640" cy="3771360"/>
          </a:xfrm>
          <a:prstGeom prst="rect">
            <a:avLst/>
          </a:prstGeom>
        </p:spPr>
      </p:sp>
      <p:sp>
        <p:nvSpPr>
          <p:cNvPr id="17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Branches drooped down under their load of tempting fruit. Adam and Eve trained vines and made their home from living trees, covered with foilage and fruit.</a:t>
            </a:r>
            <a:endParaRPr b="0" lang="en-US" sz="28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533520" y="718560"/>
            <a:ext cx="6704640" cy="3771360"/>
          </a:xfrm>
          <a:prstGeom prst="rect">
            <a:avLst/>
          </a:prstGeom>
        </p:spPr>
      </p:sp>
      <p:sp>
        <p:nvSpPr>
          <p:cNvPr id="17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ea typeface="Calibri"/>
              </a:rPr>
              <a:t>Nothing was spared that could add to their delight or enjoyment. </a:t>
            </a:r>
            <a:r>
              <a:rPr b="0" lang="en-US" sz="2800" spc="-1" strike="noStrike">
                <a:solidFill>
                  <a:srgbClr val="ff0000"/>
                </a:solidFill>
                <a:latin typeface="Seravek"/>
                <a:ea typeface="Calibri"/>
              </a:rPr>
              <a:t>When God had finished His creation, what did He do?</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533520" y="718560"/>
            <a:ext cx="6704640" cy="3771360"/>
          </a:xfrm>
          <a:prstGeom prst="rect">
            <a:avLst/>
          </a:prstGeom>
        </p:spPr>
      </p:sp>
      <p:sp>
        <p:nvSpPr>
          <p:cNvPr id="180"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Genesis 2:1-3</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Thus the heavens and the earth, and all the host of them, were finished. (2) And on the seventh day God ended His work which He had done, and He </a:t>
            </a:r>
            <a:r>
              <a:rPr b="1" lang="en-US" sz="2800" spc="-1" strike="noStrike">
                <a:solidFill>
                  <a:srgbClr val="3465a4"/>
                </a:solidFill>
                <a:latin typeface="Seravek"/>
                <a:ea typeface="Microsoft YaHei"/>
              </a:rPr>
              <a:t>rested</a:t>
            </a:r>
            <a:r>
              <a:rPr b="0" lang="en-US" sz="2800" spc="-1" strike="noStrike">
                <a:solidFill>
                  <a:srgbClr val="3465a4"/>
                </a:solidFill>
                <a:latin typeface="Seravek"/>
                <a:ea typeface="Microsoft YaHei"/>
              </a:rPr>
              <a:t> on the seventh day from all His work which He had done. </a:t>
            </a:r>
            <a:r>
              <a:rPr b="0" lang="en-US" sz="2800" spc="-1" strike="noStrike">
                <a:solidFill>
                  <a:srgbClr val="3465a4"/>
                </a:solidFill>
                <a:latin typeface="Seravek"/>
                <a:ea typeface="Raleway"/>
              </a:rPr>
              <a:t>(3) Then God </a:t>
            </a:r>
            <a:r>
              <a:rPr b="1" lang="en-US" sz="2800" spc="-1" strike="noStrike">
                <a:solidFill>
                  <a:srgbClr val="3465a4"/>
                </a:solidFill>
                <a:latin typeface="Seravek"/>
                <a:ea typeface="Raleway"/>
              </a:rPr>
              <a:t>blessed</a:t>
            </a:r>
            <a:r>
              <a:rPr b="0" lang="en-US" sz="2800" spc="-1" strike="noStrike">
                <a:solidFill>
                  <a:srgbClr val="3465a4"/>
                </a:solidFill>
                <a:latin typeface="Seravek"/>
                <a:ea typeface="Raleway"/>
              </a:rPr>
              <a:t> the seventh day and </a:t>
            </a:r>
            <a:r>
              <a:rPr b="1" lang="en-US" sz="2800" spc="-1" strike="noStrike">
                <a:solidFill>
                  <a:srgbClr val="3465a4"/>
                </a:solidFill>
                <a:latin typeface="Seravek"/>
                <a:ea typeface="Raleway"/>
              </a:rPr>
              <a:t>sanctified</a:t>
            </a:r>
            <a:r>
              <a:rPr b="0" lang="en-US" sz="2800" spc="-1" strike="noStrike">
                <a:solidFill>
                  <a:srgbClr val="3465a4"/>
                </a:solidFill>
                <a:latin typeface="Seravek"/>
                <a:ea typeface="Raleway"/>
              </a:rPr>
              <a:t> it, because in it He rested from all His work which God had created and made. </a:t>
            </a:r>
            <a:r>
              <a:rPr b="0" lang="en-US" sz="2800" spc="-1" strike="noStrike">
                <a:latin typeface="Raleway"/>
              </a:rPr>
              <a:t> </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sldImg"/>
          </p:nvPr>
        </p:nvSpPr>
        <p:spPr>
          <a:xfrm>
            <a:off x="533520" y="718560"/>
            <a:ext cx="6704640" cy="3771360"/>
          </a:xfrm>
          <a:prstGeom prst="rect">
            <a:avLst/>
          </a:prstGeom>
        </p:spPr>
      </p:sp>
      <p:sp>
        <p:nvSpPr>
          <p:cNvPr id="18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endParaRPr b="0" lang="en-US" sz="2800" spc="-1" strike="noStrike">
              <a:latin typeface="Raleway"/>
            </a:endParaRPr>
          </a:p>
        </p:txBody>
      </p:sp>
      <p:sp>
        <p:nvSpPr>
          <p:cNvPr id="183" name="TextShape 3"/>
          <p:cNvSpPr txBox="1"/>
          <p:nvPr/>
        </p:nvSpPr>
        <p:spPr>
          <a:xfrm>
            <a:off x="457200" y="4752360"/>
            <a:ext cx="6858000" cy="5257800"/>
          </a:xfrm>
          <a:prstGeom prst="rect">
            <a:avLst/>
          </a:prstGeom>
          <a:noFill/>
          <a:ln w="0">
            <a:noFill/>
          </a:ln>
        </p:spPr>
        <p:txBody>
          <a:bodyPr lIns="0" rIns="0" tIns="0" bIns="0">
            <a:noAutofit/>
          </a:bodyPr>
          <a:p>
            <a:r>
              <a:rPr b="0" lang="en-US" sz="2800" spc="-1" strike="noStrike">
                <a:latin typeface="Seravek"/>
              </a:rPr>
              <a:t>   </a:t>
            </a:r>
            <a:r>
              <a:rPr b="0" lang="en-US" sz="2800" spc="-1" strike="noStrike">
                <a:latin typeface="Seravek"/>
                <a:ea typeface="Calibri"/>
              </a:rPr>
              <a:t>God rested in the joy of His completed work. The world was perfect, w</a:t>
            </a:r>
            <a:r>
              <a:rPr b="0" lang="en-US" sz="2800" spc="-1" strike="noStrike">
                <a:latin typeface="Seravek"/>
                <a:ea typeface="Calibri"/>
              </a:rPr>
              <a:t>ithout a hint of sin or shadow of death. Everything showed the wisdom, power, and goodness of God. God blessed the seventh day as a memorial of His work, and set  it apart as a day of rest for man. </a:t>
            </a:r>
            <a:r>
              <a:rPr b="0" lang="en-US" sz="2800" spc="-1" strike="noStrike">
                <a:solidFill>
                  <a:srgbClr val="ff0000"/>
                </a:solidFill>
                <a:latin typeface="Seravek"/>
                <a:ea typeface="Calibri"/>
              </a:rPr>
              <a:t>What did the angels think of God’s creation?</a:t>
            </a:r>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sldImg"/>
          </p:nvPr>
        </p:nvSpPr>
        <p:spPr>
          <a:xfrm>
            <a:off x="533520" y="718560"/>
            <a:ext cx="6704640" cy="3771360"/>
          </a:xfrm>
          <a:prstGeom prst="rect">
            <a:avLst/>
          </a:prstGeom>
        </p:spPr>
      </p:sp>
      <p:sp>
        <p:nvSpPr>
          <p:cNvPr id="185"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Calibri"/>
              </a:rPr>
              <a:t>Job 38:4-7</a:t>
            </a:r>
            <a:endParaRPr b="0" lang="en-US" sz="2800" spc="-1" strike="noStrike">
              <a:latin typeface="Raleway"/>
            </a:endParaRPr>
          </a:p>
          <a:p>
            <a:r>
              <a:rPr b="0" lang="en-US" sz="2800" spc="-1" strike="noStrike">
                <a:solidFill>
                  <a:srgbClr val="3465a4"/>
                </a:solidFill>
                <a:latin typeface="Seravek"/>
                <a:ea typeface="Calibri"/>
              </a:rPr>
              <a:t>   “</a:t>
            </a:r>
            <a:r>
              <a:rPr b="0" lang="en-US" sz="2800" spc="-1" strike="noStrike">
                <a:solidFill>
                  <a:srgbClr val="3465a4"/>
                </a:solidFill>
                <a:latin typeface="Seravek"/>
                <a:ea typeface="Calibri"/>
              </a:rPr>
              <a:t>Where were you when I laid the foundations of the earth? Tell Me, if you have understanding. (5) Who determined its measurements? Surely you know! Or who stretched the line upon it? (6) To what were its foundations fastened? Or who laid its cornerstone, (7) when the morning stars </a:t>
            </a:r>
            <a:r>
              <a:rPr b="1" lang="en-US" sz="2800" spc="-1" strike="noStrike">
                <a:solidFill>
                  <a:srgbClr val="3465a4"/>
                </a:solidFill>
                <a:latin typeface="Seravek"/>
                <a:ea typeface="Calibri"/>
              </a:rPr>
              <a:t>sang</a:t>
            </a:r>
            <a:r>
              <a:rPr b="0" lang="en-US" sz="2800" spc="-1" strike="noStrike">
                <a:solidFill>
                  <a:srgbClr val="3465a4"/>
                </a:solidFill>
                <a:latin typeface="Seravek"/>
                <a:ea typeface="Calibri"/>
              </a:rPr>
              <a:t> together, And all the sons of God </a:t>
            </a:r>
            <a:r>
              <a:rPr b="1" lang="en-US" sz="2800" spc="-1" strike="noStrike">
                <a:solidFill>
                  <a:srgbClr val="3465a4"/>
                </a:solidFill>
                <a:latin typeface="Seravek"/>
                <a:ea typeface="Calibri"/>
              </a:rPr>
              <a:t>shouted</a:t>
            </a:r>
            <a:r>
              <a:rPr b="0" lang="en-US" sz="2800" spc="-1" strike="noStrike">
                <a:solidFill>
                  <a:srgbClr val="3465a4"/>
                </a:solidFill>
                <a:latin typeface="Seravek"/>
                <a:ea typeface="Calibri"/>
              </a:rPr>
              <a:t> for </a:t>
            </a:r>
            <a:r>
              <a:rPr b="1" lang="en-US" sz="2800" spc="-1" strike="noStrike">
                <a:solidFill>
                  <a:srgbClr val="3465a4"/>
                </a:solidFill>
                <a:latin typeface="Seravek"/>
                <a:ea typeface="Calibri"/>
              </a:rPr>
              <a:t>joy</a:t>
            </a:r>
            <a:r>
              <a:rPr b="0" lang="en-US" sz="2800" spc="-1" strike="noStrike">
                <a:solidFill>
                  <a:srgbClr val="3465a4"/>
                </a:solidFill>
                <a:latin typeface="Seravek"/>
                <a:ea typeface="Calibri"/>
              </a:rPr>
              <a:t>?</a:t>
            </a:r>
            <a:r>
              <a:rPr b="0" lang="en-US" sz="2800" spc="-1" strike="noStrike">
                <a:latin typeface="Seravek"/>
                <a:ea typeface="Calibri"/>
              </a:rPr>
              <a:t> </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sldImg"/>
          </p:nvPr>
        </p:nvSpPr>
        <p:spPr>
          <a:xfrm>
            <a:off x="533520" y="718560"/>
            <a:ext cx="6704640" cy="3771360"/>
          </a:xfrm>
          <a:prstGeom prst="rect">
            <a:avLst/>
          </a:prstGeom>
        </p:spPr>
      </p:sp>
      <p:sp>
        <p:nvSpPr>
          <p:cNvPr id="18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Calibri"/>
              </a:rPr>
              <a:t>   </a:t>
            </a:r>
            <a:r>
              <a:rPr b="0" lang="en-US" sz="2800" spc="-1" strike="noStrike">
                <a:latin typeface="Seravek"/>
                <a:ea typeface="Calibri"/>
              </a:rPr>
              <a:t>The angels rejoiced at the creation of the new world, and earth was in harmony with heaven. The Sabbath, God’s gift to man, was designed to keep them connected with Him. Every week it would bring a time of renewal and draw their minds back to their Creator. </a:t>
            </a:r>
            <a:r>
              <a:rPr b="0" lang="en-US" sz="2800" spc="-1" strike="noStrike">
                <a:solidFill>
                  <a:srgbClr val="ff0000"/>
                </a:solidFill>
                <a:latin typeface="Seravek"/>
                <a:ea typeface="Calibri"/>
              </a:rPr>
              <a:t>How does nature speak to us of God?</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sldImg"/>
          </p:nvPr>
        </p:nvSpPr>
        <p:spPr>
          <a:xfrm>
            <a:off x="533520" y="718560"/>
            <a:ext cx="6704640" cy="3771360"/>
          </a:xfrm>
          <a:prstGeom prst="rect">
            <a:avLst/>
          </a:prstGeom>
        </p:spPr>
      </p:sp>
      <p:sp>
        <p:nvSpPr>
          <p:cNvPr id="189"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Romans 1:20</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For since the creation of the world His invisible attributes are clearly seen, being </a:t>
            </a:r>
            <a:r>
              <a:rPr b="1" lang="en-US" sz="2800" spc="-1" strike="noStrike">
                <a:solidFill>
                  <a:srgbClr val="3465a4"/>
                </a:solidFill>
                <a:latin typeface="Seravek"/>
                <a:ea typeface="Microsoft YaHei"/>
              </a:rPr>
              <a:t>understood</a:t>
            </a:r>
            <a:r>
              <a:rPr b="0" lang="en-US" sz="2800" spc="-1" strike="noStrike">
                <a:solidFill>
                  <a:srgbClr val="3465a4"/>
                </a:solidFill>
                <a:latin typeface="Seravek"/>
                <a:ea typeface="Microsoft YaHei"/>
              </a:rPr>
              <a:t> by the things that are </a:t>
            </a:r>
            <a:r>
              <a:rPr b="1" lang="en-US" sz="2800" spc="-1" strike="noStrike">
                <a:solidFill>
                  <a:srgbClr val="3465a4"/>
                </a:solidFill>
                <a:latin typeface="Seravek"/>
                <a:ea typeface="Microsoft YaHei"/>
              </a:rPr>
              <a:t>made</a:t>
            </a:r>
            <a:r>
              <a:rPr b="0" lang="en-US" sz="2800" spc="-1" strike="noStrike">
                <a:solidFill>
                  <a:srgbClr val="3465a4"/>
                </a:solidFill>
                <a:latin typeface="Seravek"/>
                <a:ea typeface="Microsoft YaHei"/>
              </a:rPr>
              <a:t>, even His eternal </a:t>
            </a:r>
            <a:r>
              <a:rPr b="1" lang="en-US" sz="2800" spc="-1" strike="noStrike">
                <a:solidFill>
                  <a:srgbClr val="3465a4"/>
                </a:solidFill>
                <a:latin typeface="Seravek"/>
                <a:ea typeface="Microsoft YaHei"/>
              </a:rPr>
              <a:t>power</a:t>
            </a:r>
            <a:r>
              <a:rPr b="0" lang="en-US" sz="2800" spc="-1" strike="noStrike">
                <a:solidFill>
                  <a:srgbClr val="3465a4"/>
                </a:solidFill>
                <a:latin typeface="Seravek"/>
                <a:ea typeface="Microsoft YaHei"/>
              </a:rPr>
              <a:t> and Godhead</a:t>
            </a:r>
            <a:r>
              <a:rPr b="0" lang="en-US" sz="2800" spc="-1" strike="noStrike">
                <a:solidFill>
                  <a:srgbClr val="3465a4"/>
                </a:solidFill>
                <a:latin typeface="Seravek"/>
                <a:ea typeface="Raleway"/>
              </a:rPr>
              <a:t>... </a:t>
            </a:r>
            <a:r>
              <a:rPr b="0" lang="en-US" sz="2800" spc="-1" strike="noStrike">
                <a:latin typeface="Raleway"/>
              </a:rPr>
              <a:t> </a:t>
            </a:r>
            <a:endParaRPr b="0" lang="en-US" sz="28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PlaceHolder 1"/>
          <p:cNvSpPr>
            <a:spLocks noGrp="1"/>
          </p:cNvSpPr>
          <p:nvPr>
            <p:ph type="sldImg"/>
          </p:nvPr>
        </p:nvSpPr>
        <p:spPr>
          <a:xfrm>
            <a:off x="533520" y="718560"/>
            <a:ext cx="6704640" cy="3771360"/>
          </a:xfrm>
          <a:prstGeom prst="rect">
            <a:avLst/>
          </a:prstGeom>
        </p:spPr>
      </p:sp>
      <p:sp>
        <p:nvSpPr>
          <p:cNvPr id="19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We see our God in nature...in the perfection and beauty of everything He has made.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Does any other god have the power to create life? </a:t>
            </a:r>
            <a:endParaRPr b="0" lang="en-US" sz="28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PlaceHolder 1"/>
          <p:cNvSpPr>
            <a:spLocks noGrp="1"/>
          </p:cNvSpPr>
          <p:nvPr>
            <p:ph type="sldImg"/>
          </p:nvPr>
        </p:nvSpPr>
        <p:spPr>
          <a:xfrm>
            <a:off x="533520" y="718560"/>
            <a:ext cx="6704640" cy="3771360"/>
          </a:xfrm>
          <a:prstGeom prst="rect">
            <a:avLst/>
          </a:prstGeom>
        </p:spPr>
      </p:sp>
      <p:sp>
        <p:nvSpPr>
          <p:cNvPr id="193"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Isaiah 40:25,26,28,29</a:t>
            </a:r>
            <a:endParaRPr b="0" lang="en-US" sz="2800" spc="-1" strike="noStrike">
              <a:latin typeface="Raleway"/>
            </a:endParaRPr>
          </a:p>
          <a:p>
            <a:r>
              <a:rPr b="0" lang="en-US" sz="2600" spc="-1" strike="noStrike">
                <a:solidFill>
                  <a:srgbClr val="3465a4"/>
                </a:solidFill>
                <a:latin typeface="Seravek"/>
                <a:ea typeface="Microsoft YaHei"/>
              </a:rPr>
              <a:t>   “</a:t>
            </a:r>
            <a:r>
              <a:rPr b="0" lang="en-US" sz="2600" spc="-1" strike="noStrike">
                <a:solidFill>
                  <a:srgbClr val="3465a4"/>
                </a:solidFill>
                <a:latin typeface="Seravek"/>
                <a:ea typeface="Microsoft YaHei"/>
              </a:rPr>
              <a:t>To whom then will you liken Me, or to whom shall I be equal?” says the Holy One. (26) Lift up your eyes on high, and see Who has created these things, Who brings out their host by number; He calls them all by name, by the greatness of His might and the strength of His power; not one is missing. (28)...The everlasting </a:t>
            </a:r>
            <a:r>
              <a:rPr b="1" lang="en-US" sz="2600" spc="-1" strike="noStrike">
                <a:solidFill>
                  <a:srgbClr val="3465a4"/>
                </a:solidFill>
                <a:latin typeface="Seravek"/>
                <a:ea typeface="Microsoft YaHei"/>
              </a:rPr>
              <a:t>God</a:t>
            </a:r>
            <a:r>
              <a:rPr b="0" lang="en-US" sz="2600" spc="-1" strike="noStrike">
                <a:solidFill>
                  <a:srgbClr val="3465a4"/>
                </a:solidFill>
                <a:latin typeface="Seravek"/>
                <a:ea typeface="Microsoft YaHei"/>
              </a:rPr>
              <a:t>, the </a:t>
            </a:r>
            <a:r>
              <a:rPr b="1" lang="en-US" sz="2600" spc="-1" strike="noStrike">
                <a:solidFill>
                  <a:srgbClr val="3465a4"/>
                </a:solidFill>
                <a:latin typeface="Seravek"/>
                <a:ea typeface="Microsoft YaHei"/>
              </a:rPr>
              <a:t>Lord</a:t>
            </a:r>
            <a:r>
              <a:rPr b="0" lang="en-US" sz="2600" spc="-1" strike="noStrike">
                <a:solidFill>
                  <a:srgbClr val="3465a4"/>
                </a:solidFill>
                <a:latin typeface="Seravek"/>
                <a:ea typeface="Microsoft YaHei"/>
              </a:rPr>
              <a:t>, the </a:t>
            </a:r>
            <a:r>
              <a:rPr b="1" lang="en-US" sz="2600" spc="-1" strike="noStrike">
                <a:solidFill>
                  <a:srgbClr val="3465a4"/>
                </a:solidFill>
                <a:latin typeface="Seravek"/>
                <a:ea typeface="Microsoft YaHei"/>
              </a:rPr>
              <a:t>Creator</a:t>
            </a:r>
            <a:r>
              <a:rPr b="0" lang="en-US" sz="2600" spc="-1" strike="noStrike">
                <a:solidFill>
                  <a:srgbClr val="3465a4"/>
                </a:solidFill>
                <a:latin typeface="Seravek"/>
                <a:ea typeface="Microsoft YaHei"/>
              </a:rPr>
              <a:t> of the ends of the earth, neither faints nor is weary...(29) He gives power to the weak, and to those who have no might He increases strength.</a:t>
            </a:r>
            <a:endParaRPr b="0" lang="en-US" sz="26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PlaceHolder 1"/>
          <p:cNvSpPr>
            <a:spLocks noGrp="1"/>
          </p:cNvSpPr>
          <p:nvPr>
            <p:ph type="sldImg"/>
          </p:nvPr>
        </p:nvSpPr>
        <p:spPr>
          <a:xfrm>
            <a:off x="533520" y="718560"/>
            <a:ext cx="6704640" cy="3771360"/>
          </a:xfrm>
          <a:prstGeom prst="rect">
            <a:avLst/>
          </a:prstGeom>
        </p:spPr>
      </p:sp>
      <p:sp>
        <p:nvSpPr>
          <p:cNvPr id="19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Seravek"/>
              </a:rPr>
              <a:t>  </a:t>
            </a:r>
            <a:r>
              <a:rPr b="0" lang="en-US" sz="2800" spc="-1" strike="noStrike">
                <a:latin typeface="Seravek"/>
              </a:rPr>
              <a:t>How comforting to know that the same God who hung the stars in space is the One Who sustains and saves us! There is no limit to His power.</a:t>
            </a:r>
            <a:endParaRPr b="0" lang="en-US" sz="28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type="sldImg"/>
          </p:nvPr>
        </p:nvSpPr>
        <p:spPr>
          <a:xfrm>
            <a:off x="533520" y="718560"/>
            <a:ext cx="6704640" cy="3771360"/>
          </a:xfrm>
          <a:prstGeom prst="rect">
            <a:avLst/>
          </a:prstGeom>
        </p:spPr>
      </p:sp>
      <p:sp>
        <p:nvSpPr>
          <p:cNvPr id="19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We can hear His voice in the music of the sea, in the songs of birds, and the sighing of the trees. The Sabbath is a day to let go of our daily cares and let nature speak to us of God. </a:t>
            </a:r>
            <a:r>
              <a:rPr b="0" lang="en-US" sz="2800" spc="-1" strike="noStrike">
                <a:solidFill>
                  <a:srgbClr val="ff0000"/>
                </a:solidFill>
                <a:latin typeface="Seravek"/>
              </a:rPr>
              <a:t>What does God want to give us?</a:t>
            </a:r>
            <a:endParaRPr b="0" lang="en-US" sz="28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sldImg"/>
          </p:nvPr>
        </p:nvSpPr>
        <p:spPr>
          <a:xfrm>
            <a:off x="533520" y="718560"/>
            <a:ext cx="6704640" cy="3771360"/>
          </a:xfrm>
          <a:prstGeom prst="rect">
            <a:avLst/>
          </a:prstGeom>
        </p:spPr>
      </p:sp>
      <p:sp>
        <p:nvSpPr>
          <p:cNvPr id="199"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Matthew 11:28</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Come to Me, all you who labor and are heavy laden, and I will give you </a:t>
            </a:r>
            <a:r>
              <a:rPr b="1" lang="en-US" sz="2800" spc="-1" strike="noStrike">
                <a:solidFill>
                  <a:srgbClr val="3465a4"/>
                </a:solidFill>
                <a:latin typeface="Seravek"/>
                <a:ea typeface="Microsoft YaHei"/>
              </a:rPr>
              <a:t>rest</a:t>
            </a:r>
            <a:r>
              <a:rPr b="0" lang="en-US" sz="2800" spc="-1" strike="noStrike">
                <a:solidFill>
                  <a:srgbClr val="3465a4"/>
                </a:solidFill>
                <a:latin typeface="Seravek"/>
                <a:ea typeface="Microsoft YaHei"/>
              </a:rPr>
              <a:t>.</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sldImg"/>
          </p:nvPr>
        </p:nvSpPr>
        <p:spPr>
          <a:xfrm>
            <a:off x="533520" y="718560"/>
            <a:ext cx="6704640" cy="3771360"/>
          </a:xfrm>
          <a:prstGeom prst="rect">
            <a:avLst/>
          </a:prstGeom>
        </p:spPr>
      </p:sp>
      <p:sp>
        <p:nvSpPr>
          <p:cNvPr id="201" name="PlaceHolder 2"/>
          <p:cNvSpPr>
            <a:spLocks noGrp="1"/>
          </p:cNvSpPr>
          <p:nvPr>
            <p:ph type="body"/>
          </p:nvPr>
        </p:nvSpPr>
        <p:spPr>
          <a:xfrm>
            <a:off x="457200" y="4752000"/>
            <a:ext cx="7086600" cy="6103800"/>
          </a:xfrm>
          <a:prstGeom prst="rect">
            <a:avLst/>
          </a:prstGeom>
        </p:spPr>
        <p:txBody>
          <a:bodyPr lIns="0" rIns="0" tIns="0" bIns="0">
            <a:noAutofit/>
          </a:bodyPr>
          <a:p>
            <a:r>
              <a:rPr b="0" lang="en-US" sz="2600" spc="-1" strike="noStrike">
                <a:latin typeface="Seravek"/>
              </a:rPr>
              <a:t>   </a:t>
            </a:r>
            <a:r>
              <a:rPr b="0" lang="en-US" sz="2600" spc="-1" strike="noStrike">
                <a:latin typeface="Seravek"/>
              </a:rPr>
              <a:t>We get so busy, so caught up in the daily grind. God wants to give us </a:t>
            </a:r>
            <a:r>
              <a:rPr b="0" i="1" lang="en-US" sz="2600" spc="-1" strike="noStrike">
                <a:latin typeface="Seravek"/>
              </a:rPr>
              <a:t>rest.</a:t>
            </a:r>
            <a:r>
              <a:rPr b="0" lang="en-US" sz="2600" spc="-1" strike="noStrike">
                <a:latin typeface="Seravek"/>
              </a:rPr>
              <a:t> He gave us the weekly gift of the Sabbath, not as an object or a place, but as holy </a:t>
            </a:r>
            <a:r>
              <a:rPr b="0" i="1" lang="en-US" sz="2600" spc="-1" strike="noStrike">
                <a:latin typeface="Seravek"/>
              </a:rPr>
              <a:t>time,</a:t>
            </a:r>
            <a:r>
              <a:rPr b="0" lang="en-US" sz="2600" spc="-1" strike="noStrike">
                <a:latin typeface="Seravek"/>
              </a:rPr>
              <a:t> available to everyone. Not only did He create us, He wants to </a:t>
            </a:r>
            <a:r>
              <a:rPr b="0" i="1" lang="en-US" sz="2600" spc="-1" strike="noStrike">
                <a:latin typeface="Seravek"/>
              </a:rPr>
              <a:t>re-create</a:t>
            </a:r>
            <a:r>
              <a:rPr b="0" lang="en-US" sz="2600" spc="-1" strike="noStrike">
                <a:latin typeface="Seravek"/>
              </a:rPr>
              <a:t> us as we spend time with Him. We were created in His image, but we have lost the holiness God intended for us to have*. David’s prayer was, “Create in me a clean heart, O God...”**</a:t>
            </a:r>
            <a:endParaRPr b="0" lang="en-US" sz="2600" spc="-1" strike="noStrike">
              <a:latin typeface="Raleway"/>
            </a:endParaRPr>
          </a:p>
          <a:p>
            <a:r>
              <a:rPr b="0" lang="en-US" sz="2600" spc="-1" strike="noStrike">
                <a:latin typeface="Seravek"/>
              </a:rPr>
              <a:t>    </a:t>
            </a:r>
            <a:r>
              <a:rPr b="0" lang="en-US" sz="2600" spc="-1" strike="noStrike">
                <a:solidFill>
                  <a:srgbClr val="ff0000"/>
                </a:solidFill>
                <a:latin typeface="Seravek"/>
              </a:rPr>
              <a:t>What does the Sabbath tell us about our relationship with God?</a:t>
            </a:r>
            <a:endParaRPr b="0" lang="en-US" sz="2600" spc="-1" strike="noStrike">
              <a:latin typeface="Raleway"/>
            </a:endParaRPr>
          </a:p>
          <a:p>
            <a:r>
              <a:rPr b="0" lang="en-US" sz="1800" spc="-1" strike="noStrike">
                <a:latin typeface="Seravek"/>
              </a:rPr>
              <a:t>  </a:t>
            </a:r>
            <a:endParaRPr b="0" lang="en-US" sz="1800" spc="-1" strike="noStrike">
              <a:latin typeface="Raleway"/>
            </a:endParaRPr>
          </a:p>
          <a:p>
            <a:r>
              <a:rPr b="0" lang="en-US" sz="1800" spc="-1" strike="noStrike">
                <a:latin typeface="Seravek"/>
              </a:rPr>
              <a:t> </a:t>
            </a:r>
            <a:r>
              <a:rPr b="0" i="1" lang="en-US" sz="1800" spc="-1" strike="noStrike">
                <a:latin typeface="Seravek"/>
              </a:rPr>
              <a:t>*Exodus 22:31, **Psalm 51:10</a:t>
            </a:r>
            <a:endParaRPr b="0" lang="en-US" sz="18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sldImg"/>
          </p:nvPr>
        </p:nvSpPr>
        <p:spPr>
          <a:xfrm>
            <a:off x="533520" y="718560"/>
            <a:ext cx="6704640" cy="3771360"/>
          </a:xfrm>
          <a:prstGeom prst="rect">
            <a:avLst/>
          </a:prstGeom>
        </p:spPr>
      </p:sp>
      <p:sp>
        <p:nvSpPr>
          <p:cNvPr id="203"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Ezekiel 20:12</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Moreover I also gave them My Sabbaths, to be a </a:t>
            </a:r>
            <a:r>
              <a:rPr b="1" lang="en-US" sz="2800" spc="-1" strike="noStrike">
                <a:solidFill>
                  <a:srgbClr val="3465a4"/>
                </a:solidFill>
                <a:latin typeface="Seravek"/>
                <a:ea typeface="Microsoft YaHei"/>
              </a:rPr>
              <a:t>sign</a:t>
            </a:r>
            <a:r>
              <a:rPr b="0" lang="en-US" sz="2800" spc="-1" strike="noStrike">
                <a:solidFill>
                  <a:srgbClr val="3465a4"/>
                </a:solidFill>
                <a:latin typeface="Seravek"/>
                <a:ea typeface="Microsoft YaHei"/>
              </a:rPr>
              <a:t> between them and Me, that they might know that I am the Lord Who </a:t>
            </a:r>
            <a:r>
              <a:rPr b="1" lang="en-US" sz="2800" spc="-1" strike="noStrike">
                <a:solidFill>
                  <a:srgbClr val="3465a4"/>
                </a:solidFill>
                <a:latin typeface="Seravek"/>
                <a:ea typeface="Microsoft YaHei"/>
              </a:rPr>
              <a:t>sanctifies</a:t>
            </a:r>
            <a:r>
              <a:rPr b="0" lang="en-US" sz="2800" spc="-1" strike="noStrike">
                <a:solidFill>
                  <a:srgbClr val="3465a4"/>
                </a:solidFill>
                <a:latin typeface="Seravek"/>
                <a:ea typeface="Microsoft YaHei"/>
              </a:rPr>
              <a:t> them.</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533520" y="718560"/>
            <a:ext cx="6704640" cy="3771360"/>
          </a:xfrm>
          <a:prstGeom prst="rect">
            <a:avLst/>
          </a:prstGeom>
        </p:spPr>
      </p:sp>
      <p:sp>
        <p:nvSpPr>
          <p:cNvPr id="20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To </a:t>
            </a:r>
            <a:r>
              <a:rPr b="0" i="1" lang="en-US" sz="2800" spc="-1" strike="noStrike">
                <a:latin typeface="Seravek"/>
                <a:ea typeface="Microsoft YaHei"/>
              </a:rPr>
              <a:t>sanctify</a:t>
            </a:r>
            <a:r>
              <a:rPr b="0" lang="en-US" sz="2800" spc="-1" strike="noStrike">
                <a:latin typeface="Seravek"/>
                <a:ea typeface="Microsoft YaHei"/>
              </a:rPr>
              <a:t> is to make holy, or to set aside for a holy use. The Sabbath is a sign of Christ’s power to also make </a:t>
            </a:r>
            <a:r>
              <a:rPr b="0" i="1" lang="en-US" sz="2800" spc="-1" strike="noStrike">
                <a:latin typeface="Seravek"/>
                <a:ea typeface="Microsoft YaHei"/>
              </a:rPr>
              <a:t>us</a:t>
            </a:r>
            <a:r>
              <a:rPr b="0" lang="en-US" sz="2800" spc="-1" strike="noStrike">
                <a:latin typeface="Seravek"/>
                <a:ea typeface="Microsoft YaHei"/>
              </a:rPr>
              <a:t> holy, and of our allegiance to Him. </a:t>
            </a:r>
            <a:r>
              <a:rPr b="0" lang="en-US" sz="2800" spc="-1" strike="noStrike">
                <a:latin typeface="Seravek"/>
              </a:rPr>
              <a:t>When we worship God on the day that He sanctified, we show that we serve the one and only true God, the Creator. </a:t>
            </a:r>
            <a:endParaRPr b="0" lang="en-US" sz="28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sldImg"/>
          </p:nvPr>
        </p:nvSpPr>
        <p:spPr>
          <a:xfrm>
            <a:off x="533520" y="718560"/>
            <a:ext cx="6704640" cy="3771360"/>
          </a:xfrm>
          <a:prstGeom prst="rect">
            <a:avLst/>
          </a:prstGeom>
        </p:spPr>
      </p:sp>
      <p:sp>
        <p:nvSpPr>
          <p:cNvPr id="20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Word that created all things is the same Word that speaks life to our soul. </a:t>
            </a:r>
            <a:r>
              <a:rPr b="0" i="1" lang="en-US" sz="2800" spc="-1" strike="noStrike">
                <a:latin typeface="Seravek"/>
              </a:rPr>
              <a:t>“For it is the God who commanded light to shine out of darkness, who has shone in our hearts to give the light of the knowledge of the glory of God in the face of Jesus Christ.”*</a:t>
            </a:r>
            <a:r>
              <a:rPr b="0" lang="en-US" sz="2800" spc="-1" strike="noStrike">
                <a:latin typeface="Seravek"/>
              </a:rPr>
              <a:t> This glory is His character, which He wants to reveal in our lives. </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When was the Sabbath given?</a:t>
            </a:r>
            <a:r>
              <a:rPr b="0" lang="en-US" sz="2800" spc="-1" strike="noStrike">
                <a:latin typeface="Seravek"/>
              </a:rPr>
              <a: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2000" spc="-1" strike="noStrike">
                <a:latin typeface="Seravek"/>
              </a:rPr>
              <a:t>   </a:t>
            </a:r>
            <a:r>
              <a:rPr b="0" i="1" lang="en-US" sz="2000" spc="-1" strike="noStrike">
                <a:latin typeface="Seravek"/>
              </a:rPr>
              <a:t>*2 Corinthians 4:6 </a:t>
            </a:r>
            <a:endParaRPr b="0" lang="en-US" sz="20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18560"/>
            <a:ext cx="6704640" cy="3771360"/>
          </a:xfrm>
          <a:prstGeom prst="rect">
            <a:avLst/>
          </a:prstGeom>
        </p:spPr>
      </p:sp>
      <p:sp>
        <p:nvSpPr>
          <p:cNvPr id="209"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Genesis 2:1-3</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Thus the heavens and the earth, and all the host of them, were</a:t>
            </a:r>
            <a:r>
              <a:rPr b="1" lang="en-US" sz="2800" spc="-1" strike="noStrike">
                <a:solidFill>
                  <a:srgbClr val="3465a4"/>
                </a:solidFill>
                <a:latin typeface="Seravek"/>
                <a:ea typeface="Microsoft YaHei"/>
              </a:rPr>
              <a:t> finished</a:t>
            </a:r>
            <a:r>
              <a:rPr b="0" lang="en-US" sz="2800" spc="-1" strike="noStrike">
                <a:solidFill>
                  <a:srgbClr val="3465a4"/>
                </a:solidFill>
                <a:latin typeface="Seravek"/>
                <a:ea typeface="Microsoft YaHei"/>
              </a:rPr>
              <a:t>. (2) And on the seventh day God </a:t>
            </a:r>
            <a:r>
              <a:rPr b="1" lang="en-US" sz="2800" spc="-1" strike="noStrike">
                <a:solidFill>
                  <a:srgbClr val="3465a4"/>
                </a:solidFill>
                <a:latin typeface="Seravek"/>
                <a:ea typeface="Microsoft YaHei"/>
              </a:rPr>
              <a:t>ended</a:t>
            </a:r>
            <a:r>
              <a:rPr b="0" lang="en-US" sz="2800" spc="-1" strike="noStrike">
                <a:solidFill>
                  <a:srgbClr val="3465a4"/>
                </a:solidFill>
                <a:latin typeface="Seravek"/>
                <a:ea typeface="Microsoft YaHei"/>
              </a:rPr>
              <a:t> His work which He had done, and He </a:t>
            </a:r>
            <a:r>
              <a:rPr b="1" lang="en-US" sz="2800" spc="-1" strike="noStrike">
                <a:solidFill>
                  <a:srgbClr val="3465a4"/>
                </a:solidFill>
                <a:latin typeface="Seravek"/>
                <a:ea typeface="Microsoft YaHei"/>
              </a:rPr>
              <a:t>rested</a:t>
            </a:r>
            <a:r>
              <a:rPr b="0" lang="en-US" sz="2800" spc="-1" strike="noStrike">
                <a:solidFill>
                  <a:srgbClr val="3465a4"/>
                </a:solidFill>
                <a:latin typeface="Seravek"/>
                <a:ea typeface="Microsoft YaHei"/>
              </a:rPr>
              <a:t> on the seventh day from all His work which He had done. </a:t>
            </a:r>
            <a:r>
              <a:rPr b="0" lang="en-US" sz="2800" spc="-1" strike="noStrike">
                <a:solidFill>
                  <a:srgbClr val="3465a4"/>
                </a:solidFill>
                <a:latin typeface="Seravek"/>
                <a:ea typeface="Raleway"/>
              </a:rPr>
              <a:t>(3) Then God blessed the seventh day and sanctified it, because in it He rested from all His work which God had created and made. </a:t>
            </a:r>
            <a:r>
              <a:rPr b="0" lang="en-US" sz="2800" spc="-1" strike="noStrike">
                <a:latin typeface="Raleway"/>
              </a:rPr>
              <a:t> </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18560"/>
            <a:ext cx="6704640" cy="3771360"/>
          </a:xfrm>
          <a:prstGeom prst="rect">
            <a:avLst/>
          </a:prstGeom>
        </p:spPr>
      </p:sp>
      <p:sp>
        <p:nvSpPr>
          <p:cNvPr id="211" name="TextShape 2"/>
          <p:cNvSpPr txBox="1"/>
          <p:nvPr/>
        </p:nvSpPr>
        <p:spPr>
          <a:xfrm>
            <a:off x="461520" y="4752360"/>
            <a:ext cx="6858000" cy="5257800"/>
          </a:xfrm>
          <a:prstGeom prst="rect">
            <a:avLst/>
          </a:prstGeom>
          <a:noFill/>
          <a:ln w="0">
            <a:noFill/>
          </a:ln>
        </p:spPr>
        <p:txBody>
          <a:bodyPr lIns="0" rIns="0" tIns="0" bIns="0">
            <a:noAutofit/>
          </a:bodyPr>
          <a:p>
            <a:r>
              <a:rPr b="0" lang="en-US" sz="2800" spc="-1" strike="noStrike">
                <a:latin typeface="Seravek"/>
              </a:rPr>
              <a:t>   </a:t>
            </a:r>
            <a:r>
              <a:rPr b="0" lang="en-US" sz="2800" spc="-1" strike="noStrike">
                <a:latin typeface="Seravek"/>
              </a:rPr>
              <a:t>The Sabbath was given in Eden. Some call it the Jewish Sabbath, but it was given before there was ever a Jew. God created the Sabbath for the whole world, for all Christians to observe. </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18560"/>
            <a:ext cx="6704640" cy="3771360"/>
          </a:xfrm>
          <a:prstGeom prst="rect">
            <a:avLst/>
          </a:prstGeom>
        </p:spPr>
      </p:sp>
      <p:sp>
        <p:nvSpPr>
          <p:cNvPr id="21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Israelites knew about the Sabbath before the law was given on Mount Sinai. On the way there, it was kept. </a:t>
            </a:r>
            <a:r>
              <a:rPr b="0" lang="en-US" sz="2800" spc="-1" strike="noStrike">
                <a:solidFill>
                  <a:srgbClr val="ff0000"/>
                </a:solidFill>
                <a:latin typeface="Seravek"/>
              </a:rPr>
              <a:t>When some profaned it, what did God say?</a:t>
            </a:r>
            <a:endParaRPr b="0" lang="en-US" sz="2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18560"/>
            <a:ext cx="6704640" cy="3771360"/>
          </a:xfrm>
          <a:prstGeom prst="rect">
            <a:avLst/>
          </a:prstGeom>
        </p:spPr>
      </p:sp>
      <p:sp>
        <p:nvSpPr>
          <p:cNvPr id="215"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Exodus 16:28</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And the Lord said to Moses, “How long do you refuse to keep My </a:t>
            </a:r>
            <a:r>
              <a:rPr b="1" lang="en-US" sz="2800" spc="-1" strike="noStrike">
                <a:solidFill>
                  <a:srgbClr val="3465a4"/>
                </a:solidFill>
                <a:latin typeface="Seravek"/>
                <a:ea typeface="Microsoft YaHei"/>
              </a:rPr>
              <a:t>commandments</a:t>
            </a:r>
            <a:r>
              <a:rPr b="0" lang="en-US" sz="2800" spc="-1" strike="noStrike">
                <a:solidFill>
                  <a:srgbClr val="3465a4"/>
                </a:solidFill>
                <a:latin typeface="Seravek"/>
                <a:ea typeface="Microsoft YaHei"/>
              </a:rPr>
              <a:t> and My </a:t>
            </a:r>
            <a:r>
              <a:rPr b="1" lang="en-US" sz="2800" spc="-1" strike="noStrike">
                <a:solidFill>
                  <a:srgbClr val="3465a4"/>
                </a:solidFill>
                <a:latin typeface="Seravek"/>
                <a:ea typeface="Microsoft YaHei"/>
              </a:rPr>
              <a:t>laws</a:t>
            </a:r>
            <a:r>
              <a:rPr b="0" lang="en-US" sz="2800" spc="-1" strike="noStrike">
                <a:solidFill>
                  <a:srgbClr val="3465a4"/>
                </a:solidFill>
                <a:latin typeface="Seravek"/>
                <a:ea typeface="Microsoft YaHei"/>
              </a:rPr>
              <a:t>?</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18560"/>
            <a:ext cx="6704640" cy="3771360"/>
          </a:xfrm>
          <a:prstGeom prst="rect">
            <a:avLst/>
          </a:prstGeom>
        </p:spPr>
      </p:sp>
      <p:sp>
        <p:nvSpPr>
          <p:cNvPr id="21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Every day during their many years in the wilderness, God fed the Israelites with “angels’ food”, manna, the “bread from heaven”*. It rained down during the night. There was an abundant supply for all. Each day’s supply had to be gathered in the morning, before it was melted by the sun.</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How did God teach the Israelites to prepare for and keep the Sabbath?</a:t>
            </a:r>
            <a:endParaRPr b="0" lang="en-US" sz="2800" spc="-1" strike="noStrike">
              <a:latin typeface="Raleway"/>
            </a:endParaRPr>
          </a:p>
          <a:p>
            <a:endParaRPr b="0" lang="en-US" sz="2800" spc="-1" strike="noStrike">
              <a:latin typeface="Raleway"/>
            </a:endParaRPr>
          </a:p>
          <a:p>
            <a:r>
              <a:rPr b="0" lang="en-US" sz="2800" spc="-1" strike="noStrike">
                <a:solidFill>
                  <a:srgbClr val="ff0000"/>
                </a:solidFill>
                <a:latin typeface="Seravek"/>
              </a:rPr>
              <a:t>   </a:t>
            </a:r>
            <a:r>
              <a:rPr b="0" i="1" lang="en-US" sz="2000" spc="-1" strike="noStrike">
                <a:solidFill>
                  <a:srgbClr val="000000"/>
                </a:solidFill>
                <a:latin typeface="Seravek"/>
              </a:rPr>
              <a:t>*Psalm 78:25, Exodus 16:4</a:t>
            </a:r>
            <a:endParaRPr b="0" lang="en-US" sz="20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18560"/>
            <a:ext cx="6704640" cy="3771360"/>
          </a:xfrm>
          <a:prstGeom prst="rect">
            <a:avLst/>
          </a:prstGeom>
        </p:spPr>
      </p:sp>
      <p:sp>
        <p:nvSpPr>
          <p:cNvPr id="219"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Exodus 16:22,23</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And so it was, on the sixth day, that they gathered </a:t>
            </a:r>
            <a:r>
              <a:rPr b="1" lang="en-US" sz="2800" spc="-1" strike="noStrike">
                <a:solidFill>
                  <a:srgbClr val="3465a4"/>
                </a:solidFill>
                <a:latin typeface="Seravek"/>
                <a:ea typeface="Microsoft YaHei"/>
              </a:rPr>
              <a:t>twice</a:t>
            </a:r>
            <a:r>
              <a:rPr b="0" lang="en-US" sz="2800" spc="-1" strike="noStrike">
                <a:solidFill>
                  <a:srgbClr val="3465a4"/>
                </a:solidFill>
                <a:latin typeface="Seravek"/>
                <a:ea typeface="Microsoft YaHei"/>
              </a:rPr>
              <a:t> as much bread, two omers for each one. And all the rulers of the congregation came and told Moses. (23) Then he said to them, “This is what the Lord has said: ‘Tomorrow is a </a:t>
            </a:r>
            <a:r>
              <a:rPr b="0" lang="en-US" sz="2800" spc="-1" strike="noStrike">
                <a:solidFill>
                  <a:srgbClr val="3465a4"/>
                </a:solidFill>
                <a:latin typeface="Seravek"/>
                <a:ea typeface="Microsoft YaHei"/>
              </a:rPr>
              <a:t>Sabbath</a:t>
            </a:r>
            <a:r>
              <a:rPr b="1" lang="en-US" sz="2800" spc="-1" strike="noStrike">
                <a:solidFill>
                  <a:srgbClr val="3465a4"/>
                </a:solidFill>
                <a:latin typeface="Seravek"/>
                <a:ea typeface="Microsoft YaHei"/>
              </a:rPr>
              <a:t> rest</a:t>
            </a:r>
            <a:r>
              <a:rPr b="0" lang="en-US" sz="2800" spc="-1" strike="noStrike">
                <a:solidFill>
                  <a:srgbClr val="3465a4"/>
                </a:solidFill>
                <a:latin typeface="Seravek"/>
                <a:ea typeface="Microsoft YaHei"/>
              </a:rPr>
              <a:t>, a </a:t>
            </a:r>
            <a:r>
              <a:rPr b="0" lang="en-US" sz="2800" spc="-1" strike="noStrike">
                <a:solidFill>
                  <a:srgbClr val="3465a4"/>
                </a:solidFill>
                <a:latin typeface="Seravek"/>
                <a:ea typeface="Microsoft YaHei"/>
              </a:rPr>
              <a:t>holy</a:t>
            </a:r>
            <a:r>
              <a:rPr b="0" lang="en-US" sz="2800" spc="-1" strike="noStrike">
                <a:solidFill>
                  <a:srgbClr val="3465a4"/>
                </a:solidFill>
                <a:latin typeface="Seravek"/>
                <a:ea typeface="Microsoft YaHei"/>
              </a:rPr>
              <a:t> </a:t>
            </a:r>
            <a:r>
              <a:rPr b="1" lang="en-US" sz="2800" spc="-1" strike="noStrike">
                <a:solidFill>
                  <a:srgbClr val="3465a4"/>
                </a:solidFill>
                <a:latin typeface="Seravek"/>
                <a:ea typeface="Microsoft YaHei"/>
              </a:rPr>
              <a:t>Sabbath</a:t>
            </a:r>
            <a:r>
              <a:rPr b="0" lang="en-US" sz="2800" spc="-1" strike="noStrike">
                <a:solidFill>
                  <a:srgbClr val="3465a4"/>
                </a:solidFill>
                <a:latin typeface="Seravek"/>
                <a:ea typeface="Microsoft YaHei"/>
              </a:rPr>
              <a:t> to the Lord. Bake what you will bake today, and boil what you will boil; and lay up for yourselves all that remains, to be kept until morning.’ ” </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18560"/>
            <a:ext cx="6704640" cy="3771360"/>
          </a:xfrm>
          <a:prstGeom prst="rect">
            <a:avLst/>
          </a:prstGeom>
        </p:spPr>
      </p:sp>
      <p:sp>
        <p:nvSpPr>
          <p:cNvPr id="221"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Exodus 16:24-26</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So they laid it up till morning, as Moses commanded; and it did not stink, nor were there any </a:t>
            </a:r>
            <a:r>
              <a:rPr b="1" lang="en-US" sz="2800" spc="-1" strike="noStrike">
                <a:solidFill>
                  <a:srgbClr val="3465a4"/>
                </a:solidFill>
                <a:latin typeface="Seravek"/>
                <a:ea typeface="Microsoft YaHei"/>
              </a:rPr>
              <a:t>worms</a:t>
            </a:r>
            <a:r>
              <a:rPr b="0" lang="en-US" sz="2800" spc="-1" strike="noStrike">
                <a:solidFill>
                  <a:srgbClr val="3465a4"/>
                </a:solidFill>
                <a:latin typeface="Seravek"/>
                <a:ea typeface="Microsoft YaHei"/>
              </a:rPr>
              <a:t> in it. (25) Then Moses said, “Eat that today, for today is a Sabbath to the Lord; today you will not find it in the field. (26) Six days you shall gather it, but on the seventh day, the </a:t>
            </a:r>
            <a:r>
              <a:rPr b="1" lang="en-US" sz="2800" spc="-1" strike="noStrike">
                <a:solidFill>
                  <a:srgbClr val="3465a4"/>
                </a:solidFill>
                <a:latin typeface="Seravek"/>
                <a:ea typeface="Microsoft YaHei"/>
              </a:rPr>
              <a:t>Sabbath</a:t>
            </a:r>
            <a:r>
              <a:rPr b="0" lang="en-US" sz="2800" spc="-1" strike="noStrike">
                <a:solidFill>
                  <a:srgbClr val="3465a4"/>
                </a:solidFill>
                <a:latin typeface="Seravek"/>
                <a:ea typeface="Microsoft YaHei"/>
              </a:rPr>
              <a:t>, there will be </a:t>
            </a:r>
            <a:r>
              <a:rPr b="1" lang="en-US" sz="2800" spc="-1" strike="noStrike">
                <a:solidFill>
                  <a:srgbClr val="3465a4"/>
                </a:solidFill>
                <a:latin typeface="Seravek"/>
                <a:ea typeface="Microsoft YaHei"/>
              </a:rPr>
              <a:t>none</a:t>
            </a:r>
            <a:r>
              <a:rPr b="0" lang="en-US" sz="2800" spc="-1" strike="noStrike">
                <a:solidFill>
                  <a:srgbClr val="3465a4"/>
                </a:solidFill>
                <a:latin typeface="Seravek"/>
                <a:ea typeface="Microsoft YaHei"/>
              </a:rPr>
              <a:t>.”</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18560"/>
            <a:ext cx="6704640" cy="3771360"/>
          </a:xfrm>
          <a:prstGeom prst="rect">
            <a:avLst/>
          </a:prstGeom>
        </p:spPr>
      </p:sp>
      <p:sp>
        <p:nvSpPr>
          <p:cNvPr id="22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Every week in the wilderness, the Israelites witnessed a triple miracle. Twice as much manna fell on the sixth day, and none on the seventh. The portion saved for Sabbath was preserved pure and sweet. At any other time, manna kept over until the next day was unfit to eat. In this way, God showed them the sacredness of the Sabbath.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day did Jesus keep holy when He was on earth?</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18560"/>
            <a:ext cx="6704640" cy="3771360"/>
          </a:xfrm>
          <a:prstGeom prst="rect">
            <a:avLst/>
          </a:prstGeom>
        </p:spPr>
      </p:sp>
      <p:sp>
        <p:nvSpPr>
          <p:cNvPr id="225"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Luke 4:16</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So He came to Nazareth, where He had been brought up. And as His </a:t>
            </a:r>
            <a:r>
              <a:rPr b="1" lang="en-US" sz="2800" spc="-1" strike="noStrike">
                <a:solidFill>
                  <a:srgbClr val="3465a4"/>
                </a:solidFill>
                <a:latin typeface="Seravek"/>
                <a:ea typeface="Microsoft YaHei"/>
              </a:rPr>
              <a:t>custom</a:t>
            </a:r>
            <a:r>
              <a:rPr b="0" lang="en-US" sz="2800" spc="-1" strike="noStrike">
                <a:solidFill>
                  <a:srgbClr val="3465a4"/>
                </a:solidFill>
                <a:latin typeface="Seravek"/>
                <a:ea typeface="Microsoft YaHei"/>
              </a:rPr>
              <a:t> was, He went into the </a:t>
            </a:r>
            <a:r>
              <a:rPr b="1" lang="en-US" sz="2800" spc="-1" strike="noStrike">
                <a:solidFill>
                  <a:srgbClr val="3465a4"/>
                </a:solidFill>
                <a:latin typeface="Seravek"/>
                <a:ea typeface="Microsoft YaHei"/>
              </a:rPr>
              <a:t>synagogue</a:t>
            </a:r>
            <a:r>
              <a:rPr b="0" lang="en-US" sz="2800" spc="-1" strike="noStrike">
                <a:solidFill>
                  <a:srgbClr val="3465a4"/>
                </a:solidFill>
                <a:latin typeface="Seravek"/>
                <a:ea typeface="Microsoft YaHei"/>
              </a:rPr>
              <a:t> on the </a:t>
            </a:r>
            <a:r>
              <a:rPr b="1" lang="en-US" sz="2800" spc="-1" strike="noStrike">
                <a:solidFill>
                  <a:srgbClr val="3465a4"/>
                </a:solidFill>
                <a:latin typeface="Seravek"/>
                <a:ea typeface="Microsoft YaHei"/>
              </a:rPr>
              <a:t>Sabbath</a:t>
            </a:r>
            <a:r>
              <a:rPr b="0" lang="en-US" sz="2800" spc="-1" strike="noStrike">
                <a:solidFill>
                  <a:srgbClr val="3465a4"/>
                </a:solidFill>
                <a:latin typeface="Seravek"/>
                <a:ea typeface="Microsoft YaHei"/>
              </a:rPr>
              <a:t> day, and stood up to read.</a:t>
            </a:r>
            <a:endParaRPr b="0" lang="en-US" sz="28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18560"/>
            <a:ext cx="6704640" cy="3771360"/>
          </a:xfrm>
          <a:prstGeom prst="rect">
            <a:avLst/>
          </a:prstGeom>
        </p:spPr>
      </p:sp>
      <p:sp>
        <p:nvSpPr>
          <p:cNvPr id="22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Jesus had been brought up worshiping every Sabbath, along with His family, in the synagogue. Throughout His life on earth, He continued to keep the seventh day holy. </a:t>
            </a:r>
            <a:endParaRPr b="0" lang="en-US" sz="2800" spc="-1" strike="noStrike">
              <a:latin typeface="Raleway"/>
            </a:endParaRPr>
          </a:p>
          <a:p>
            <a:r>
              <a:rPr b="0" lang="en-US" sz="2800" spc="-1" strike="noStrike">
                <a:latin typeface="Seravek"/>
              </a:rPr>
              <a:t>   </a:t>
            </a:r>
            <a:r>
              <a:rPr b="0" lang="en-US" sz="2800" spc="-1" strike="noStrike">
                <a:latin typeface="Seravek"/>
              </a:rPr>
              <a:t>One Sabbath, spies were watching</a:t>
            </a:r>
            <a:r>
              <a:rPr b="0" lang="en-US" sz="2800" spc="-1" strike="noStrike">
                <a:solidFill>
                  <a:srgbClr val="111111"/>
                </a:solidFill>
                <a:latin typeface="Seravek"/>
              </a:rPr>
              <a:t> when Jesus saw a man with a withered hand in the synagogue.</a:t>
            </a:r>
            <a:r>
              <a:rPr b="0" lang="en-US" sz="2800" spc="-1" strike="noStrike">
                <a:solidFill>
                  <a:srgbClr val="ff4000"/>
                </a:solidFill>
                <a:latin typeface="Seravek"/>
              </a:rPr>
              <a:t>    </a:t>
            </a:r>
            <a:endParaRPr b="0" lang="en-US" sz="2800" spc="-1" strike="noStrike">
              <a:latin typeface="Raleway"/>
            </a:endParaRPr>
          </a:p>
          <a:p>
            <a:r>
              <a:rPr b="0" lang="en-US" sz="2800" spc="-1" strike="noStrike">
                <a:solidFill>
                  <a:srgbClr val="ff4000"/>
                </a:solidFill>
                <a:latin typeface="Seravek"/>
              </a:rPr>
              <a:t>   </a:t>
            </a:r>
            <a:r>
              <a:rPr b="0" lang="en-US" sz="2800" spc="-1" strike="noStrike">
                <a:solidFill>
                  <a:srgbClr val="ff4000"/>
                </a:solidFill>
                <a:latin typeface="Seravek"/>
              </a:rPr>
              <a:t>Would Jesus heal him on the Sabbath?</a:t>
            </a:r>
            <a:endParaRPr b="0" lang="en-US" sz="2800" spc="-1" strike="noStrike">
              <a:latin typeface="Raleway"/>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18560"/>
            <a:ext cx="6704640" cy="3771360"/>
          </a:xfrm>
          <a:prstGeom prst="rect">
            <a:avLst/>
          </a:prstGeom>
        </p:spPr>
      </p:sp>
      <p:sp>
        <p:nvSpPr>
          <p:cNvPr id="22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US" sz="2800" spc="-1" strike="noStrike">
                <a:solidFill>
                  <a:srgbClr val="3465a4"/>
                </a:solidFill>
                <a:latin typeface="Seravek"/>
                <a:ea typeface="Microsoft YaHei"/>
              </a:rPr>
              <a:t>Mark 3:2-4</a:t>
            </a:r>
            <a:endParaRPr b="0" lang="en-US" sz="2800" spc="-1" strike="noStrike">
              <a:latin typeface="Raleway"/>
            </a:endParaRPr>
          </a:p>
          <a:p>
            <a:pPr>
              <a:lnSpc>
                <a:spcPct val="100000"/>
              </a:lnSpc>
            </a:pPr>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So they watched Him closely, whether He would heal him on the Sabbath, so that they might accuse Him. (3) And He said to the man who had the withered hand, “Step forward.” (4) Then He said to them, “Is it  </a:t>
            </a:r>
            <a:r>
              <a:rPr b="1" lang="en-US" sz="2800" spc="-1" strike="noStrike">
                <a:solidFill>
                  <a:srgbClr val="3465a4"/>
                </a:solidFill>
                <a:latin typeface="Seravek"/>
                <a:ea typeface="Microsoft YaHei"/>
              </a:rPr>
              <a:t>lawful</a:t>
            </a:r>
            <a:r>
              <a:rPr b="0" lang="en-US" sz="2800" spc="-1" strike="noStrike">
                <a:solidFill>
                  <a:srgbClr val="3465a4"/>
                </a:solidFill>
                <a:latin typeface="Seravek"/>
                <a:ea typeface="Microsoft YaHei"/>
              </a:rPr>
              <a:t> on the Sabbath to do </a:t>
            </a:r>
            <a:r>
              <a:rPr b="1" lang="en-US" sz="2800" spc="-1" strike="noStrike">
                <a:solidFill>
                  <a:srgbClr val="3465a4"/>
                </a:solidFill>
                <a:latin typeface="Seravek"/>
                <a:ea typeface="Microsoft YaHei"/>
              </a:rPr>
              <a:t>good</a:t>
            </a:r>
            <a:r>
              <a:rPr b="0" lang="en-US" sz="2800" spc="-1" strike="noStrike">
                <a:solidFill>
                  <a:srgbClr val="3465a4"/>
                </a:solidFill>
                <a:latin typeface="Seravek"/>
                <a:ea typeface="Microsoft YaHei"/>
              </a:rPr>
              <a:t> or to do evil, to save life or to kill?” But they kept silent.</a:t>
            </a:r>
            <a:endParaRPr b="0" lang="en-US" sz="28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18560"/>
            <a:ext cx="6704640" cy="3771360"/>
          </a:xfrm>
          <a:prstGeom prst="rect">
            <a:avLst/>
          </a:prstGeom>
        </p:spPr>
      </p:sp>
      <p:sp>
        <p:nvSpPr>
          <p:cNvPr id="23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Another Sabbath, as Jesus and His disciples were returning from the place of worship, they passed through a field. As they walked, the disciples gathered and ate kernels of ripening grain. For this, and because of the miracles of healing Jesus had performed on Sabbath, He was accused of breaking the law.    </a:t>
            </a:r>
            <a:r>
              <a:rPr b="0" lang="en-US" sz="2800" spc="-1" strike="noStrike">
                <a:solidFill>
                  <a:srgbClr val="ff0000"/>
                </a:solidFill>
                <a:latin typeface="Seravek"/>
              </a:rPr>
              <a:t>How did Jesus reply?</a:t>
            </a:r>
            <a:endParaRPr b="0" lang="en-US" sz="28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18560"/>
            <a:ext cx="6704640" cy="3771360"/>
          </a:xfrm>
          <a:prstGeom prst="rect">
            <a:avLst/>
          </a:prstGeom>
        </p:spPr>
      </p:sp>
      <p:sp>
        <p:nvSpPr>
          <p:cNvPr id="233"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Matthew 12:11,12</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Then He said to them, “What man is there among you who has one sheep, and if it falls into a pit on the Sabbath, will not lay hold of it and lift it out? (12) Of how much more value then is a man than a sheep? Therefore it is lawful to </a:t>
            </a:r>
            <a:r>
              <a:rPr b="1" lang="en-US" sz="2800" spc="-1" strike="noStrike">
                <a:solidFill>
                  <a:srgbClr val="3465a4"/>
                </a:solidFill>
                <a:latin typeface="Seravek"/>
                <a:ea typeface="Microsoft YaHei"/>
              </a:rPr>
              <a:t>do good</a:t>
            </a:r>
            <a:r>
              <a:rPr b="0" lang="en-US" sz="2800" spc="-1" strike="noStrike">
                <a:solidFill>
                  <a:srgbClr val="3465a4"/>
                </a:solidFill>
                <a:latin typeface="Seravek"/>
                <a:ea typeface="Microsoft YaHei"/>
              </a:rPr>
              <a:t> on the Sabbath.”</a:t>
            </a:r>
            <a:endParaRPr b="0" lang="en-US" sz="28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18560"/>
            <a:ext cx="6704640" cy="3771360"/>
          </a:xfrm>
          <a:prstGeom prst="rect">
            <a:avLst/>
          </a:prstGeom>
        </p:spPr>
      </p:sp>
      <p:sp>
        <p:nvSpPr>
          <p:cNvPr id="23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spies knew Jesus had spoken truth. None of them would let one of their sheep suffer.  But Jesus showed that that </a:t>
            </a:r>
            <a:r>
              <a:rPr b="0" i="1" lang="en-US" sz="2800" spc="-1" strike="noStrike">
                <a:latin typeface="Seravek"/>
              </a:rPr>
              <a:t>human</a:t>
            </a:r>
            <a:r>
              <a:rPr b="0" lang="en-US" sz="2800" spc="-1" strike="noStrike">
                <a:latin typeface="Seravek"/>
              </a:rPr>
              <a:t> needs, sufferings, and rights were even more important to God.  “The Sabbath”, Jesus said, “was made for man, and not man for the Sabbath.”* He did not come to set aside the law, but to show that God gave it to us as a blessing, for our good. </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What does the fourth commandment say?</a:t>
            </a:r>
            <a:endParaRPr b="0" lang="en-US" sz="2800" spc="-1" strike="noStrike">
              <a:latin typeface="Raleway"/>
            </a:endParaRPr>
          </a:p>
          <a:p>
            <a:endParaRPr b="0" lang="en-US" sz="2800" spc="-1" strike="noStrike">
              <a:latin typeface="Raleway"/>
            </a:endParaRPr>
          </a:p>
          <a:p>
            <a:r>
              <a:rPr b="0" i="1" lang="en-US" sz="2000" spc="-1" strike="noStrike">
                <a:solidFill>
                  <a:srgbClr val="1c1c1c"/>
                </a:solidFill>
                <a:latin typeface="Seravek"/>
              </a:rPr>
              <a:t>   </a:t>
            </a:r>
            <a:r>
              <a:rPr b="0" i="1" lang="en-US" sz="2000" spc="-1" strike="noStrike">
                <a:solidFill>
                  <a:srgbClr val="1c1c1c"/>
                </a:solidFill>
                <a:latin typeface="Seravek"/>
              </a:rPr>
              <a:t>*Mark 2:27</a:t>
            </a:r>
            <a:endParaRPr b="0" lang="en-US" sz="20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18560"/>
            <a:ext cx="6704640" cy="3771360"/>
          </a:xfrm>
          <a:prstGeom prst="rect">
            <a:avLst/>
          </a:prstGeom>
        </p:spPr>
      </p:sp>
      <p:sp>
        <p:nvSpPr>
          <p:cNvPr id="237"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38"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20:8-11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600" spc="-1" strike="noStrike">
                <a:solidFill>
                  <a:srgbClr val="3465a4"/>
                </a:solidFill>
                <a:latin typeface="Seravek"/>
                <a:ea typeface="Raleway"/>
              </a:rPr>
              <a:t>“</a:t>
            </a:r>
            <a:r>
              <a:rPr b="1" lang="en-US" sz="2600" spc="-1" strike="noStrike">
                <a:solidFill>
                  <a:srgbClr val="3465a4"/>
                </a:solidFill>
                <a:latin typeface="Seravek"/>
                <a:ea typeface="Raleway"/>
              </a:rPr>
              <a:t>Remember</a:t>
            </a:r>
            <a:r>
              <a:rPr b="0" lang="en-US" sz="2600" spc="-1" strike="noStrike">
                <a:solidFill>
                  <a:srgbClr val="3465a4"/>
                </a:solidFill>
                <a:latin typeface="Seravek"/>
                <a:ea typeface="Raleway"/>
              </a:rPr>
              <a:t> the Sabbath day, to keep it holy. (9) Six days you shall labor and do all your work, (10) but the </a:t>
            </a:r>
            <a:r>
              <a:rPr b="1" lang="en-US" sz="2600" spc="-1" strike="noStrike">
                <a:solidFill>
                  <a:srgbClr val="3465a4"/>
                </a:solidFill>
                <a:latin typeface="Seravek"/>
                <a:ea typeface="Raleway"/>
              </a:rPr>
              <a:t>seventh</a:t>
            </a:r>
            <a:r>
              <a:rPr b="0" lang="en-US" sz="2600" spc="-1" strike="noStrike">
                <a:solidFill>
                  <a:srgbClr val="3465a4"/>
                </a:solidFill>
                <a:latin typeface="Seravek"/>
                <a:ea typeface="Raleway"/>
              </a:rPr>
              <a:t> day is the Sabbath of the </a:t>
            </a:r>
            <a:r>
              <a:rPr b="1" lang="en-US" sz="2600" spc="-1" strike="noStrike">
                <a:solidFill>
                  <a:srgbClr val="3465a4"/>
                </a:solidFill>
                <a:latin typeface="Seravek"/>
                <a:ea typeface="Raleway"/>
              </a:rPr>
              <a:t>Lord</a:t>
            </a:r>
            <a:r>
              <a:rPr b="0" lang="en-US" sz="2600" spc="-1" strike="noStrike">
                <a:solidFill>
                  <a:srgbClr val="3465a4"/>
                </a:solidFill>
                <a:latin typeface="Seravek"/>
                <a:ea typeface="Raleway"/>
              </a:rPr>
              <a:t> your </a:t>
            </a:r>
            <a:r>
              <a:rPr b="1" lang="en-US" sz="2600" spc="-1" strike="noStrike">
                <a:solidFill>
                  <a:srgbClr val="3465a4"/>
                </a:solidFill>
                <a:latin typeface="Seravek"/>
                <a:ea typeface="Raleway"/>
              </a:rPr>
              <a:t>God</a:t>
            </a:r>
            <a:r>
              <a:rPr b="0" lang="en-US" sz="2600" spc="-1" strike="noStrike">
                <a:solidFill>
                  <a:srgbClr val="3465a4"/>
                </a:solidFill>
                <a:latin typeface="Seravek"/>
                <a:ea typeface="Raleway"/>
              </a:rPr>
              <a:t>. In it you shall do no work: you, nor your son, nor your daughter, nor your male servant, nor your female servant, nor your cattle, nor your stranger who is within your gates.( 11) For in six days the Lord </a:t>
            </a:r>
            <a:r>
              <a:rPr b="1" lang="en-US" sz="2600" spc="-1" strike="noStrike">
                <a:solidFill>
                  <a:srgbClr val="3465a4"/>
                </a:solidFill>
                <a:latin typeface="Seravek"/>
                <a:ea typeface="Raleway"/>
              </a:rPr>
              <a:t>made</a:t>
            </a:r>
            <a:r>
              <a:rPr b="0" lang="en-US" sz="2600" spc="-1" strike="noStrike">
                <a:solidFill>
                  <a:srgbClr val="3465a4"/>
                </a:solidFill>
                <a:latin typeface="Seravek"/>
                <a:ea typeface="Raleway"/>
              </a:rPr>
              <a:t> the heavens and the earth, the sea, and all that is in them, and rested the seventh day. Therefore the Lord </a:t>
            </a:r>
            <a:r>
              <a:rPr b="1" lang="en-US" sz="2600" spc="-1" strike="noStrike">
                <a:solidFill>
                  <a:srgbClr val="3465a4"/>
                </a:solidFill>
                <a:latin typeface="Seravek"/>
                <a:ea typeface="Raleway"/>
              </a:rPr>
              <a:t>blessed</a:t>
            </a:r>
            <a:r>
              <a:rPr b="0" lang="en-US" sz="2600" spc="-1" strike="noStrike">
                <a:solidFill>
                  <a:srgbClr val="3465a4"/>
                </a:solidFill>
                <a:latin typeface="Seravek"/>
                <a:ea typeface="Raleway"/>
              </a:rPr>
              <a:t> the Sabbath day and hallowed it.</a:t>
            </a:r>
            <a:endParaRPr b="0" lang="en-US" sz="26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1c1c1c"/>
                </a:solidFill>
                <a:latin typeface="Seravek"/>
              </a:rPr>
              <a:t>   </a:t>
            </a:r>
            <a:r>
              <a:rPr b="0" lang="en-US" sz="2800" spc="-1" strike="noStrike">
                <a:solidFill>
                  <a:srgbClr val="1c1c1c"/>
                </a:solidFill>
                <a:latin typeface="Seravek"/>
              </a:rPr>
              <a:t>The Sabbath commandment is the only one that begins with the word </a:t>
            </a:r>
            <a:r>
              <a:rPr b="0" i="1" lang="en-US" sz="2800" spc="-1" strike="noStrike">
                <a:solidFill>
                  <a:srgbClr val="1c1c1c"/>
                </a:solidFill>
                <a:latin typeface="Seravek"/>
              </a:rPr>
              <a:t>“remember”, </a:t>
            </a:r>
            <a:r>
              <a:rPr b="0" lang="en-US" sz="2800" spc="-1" strike="noStrike">
                <a:solidFill>
                  <a:srgbClr val="1c1c1c"/>
                </a:solidFill>
                <a:latin typeface="Seravek"/>
              </a:rPr>
              <a:t>yet this is the one most people today are </a:t>
            </a:r>
            <a:r>
              <a:rPr b="0" i="1" lang="en-US" sz="2800" spc="-1" strike="noStrike">
                <a:solidFill>
                  <a:srgbClr val="1c1c1c"/>
                </a:solidFill>
                <a:latin typeface="Seravek"/>
              </a:rPr>
              <a:t>forgetting</a:t>
            </a:r>
            <a:r>
              <a:rPr b="0" lang="en-US" sz="2800" spc="-1" strike="noStrike">
                <a:solidFill>
                  <a:srgbClr val="1c1c1c"/>
                </a:solidFill>
                <a:latin typeface="Seravek"/>
              </a:rPr>
              <a:t> to keep!</a:t>
            </a:r>
            <a:r>
              <a:rPr b="0" lang="en-US" sz="2800" spc="-1" strike="noStrike">
                <a:solidFill>
                  <a:srgbClr val="ff0000"/>
                </a:solidFill>
                <a:latin typeface="Seravek"/>
              </a:rPr>
              <a:t> </a:t>
            </a:r>
            <a:r>
              <a:rPr b="0" lang="en-US" sz="2800" spc="-1" strike="noStrike">
                <a:solidFill>
                  <a:srgbClr val="1c1c1c"/>
                </a:solidFill>
                <a:latin typeface="Seravek"/>
              </a:rPr>
              <a:t>Satan hates the law of God, and especially the fourth commandment, because it is a call to worship God as the Creator on the day that He made holy. </a:t>
            </a:r>
            <a:endParaRPr b="0" lang="en-US" sz="2800" spc="-1" strike="noStrike">
              <a:latin typeface="Raleway"/>
            </a:endParaRPr>
          </a:p>
          <a:p>
            <a:r>
              <a:rPr b="0" lang="en-US" sz="2800" spc="-1" strike="noStrike">
                <a:solidFill>
                  <a:srgbClr val="1c1c1c"/>
                </a:solidFill>
                <a:latin typeface="Seravek"/>
              </a:rPr>
              <a:t>   </a:t>
            </a:r>
            <a:r>
              <a:rPr b="0" lang="en-US" sz="2800" spc="-1" strike="noStrike">
                <a:solidFill>
                  <a:srgbClr val="ff0000"/>
                </a:solidFill>
                <a:latin typeface="Seravek"/>
              </a:rPr>
              <a:t>Which day of the week is the seventh-day Sabbath?</a:t>
            </a:r>
            <a:r>
              <a:rPr b="0" lang="en-US" sz="2800" spc="-1" strike="noStrike">
                <a:solidFill>
                  <a:srgbClr val="1c1c1c"/>
                </a:solidFill>
                <a:latin typeface="Seravek"/>
              </a:rPr>
              <a:t> </a:t>
            </a:r>
            <a:r>
              <a:rPr b="0" lang="en-US" sz="2800" spc="-1" strike="noStrike">
                <a:solidFill>
                  <a:srgbClr val="ff0000"/>
                </a:solidFill>
                <a:latin typeface="Seravek"/>
              </a:rPr>
              <a:t> </a:t>
            </a:r>
            <a:endParaRPr b="0" lang="en-US" sz="28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TextShape 2"/>
          <p:cNvSpPr txBox="1"/>
          <p:nvPr/>
        </p:nvSpPr>
        <p:spPr>
          <a:xfrm>
            <a:off x="452160" y="4752360"/>
            <a:ext cx="7086600" cy="5288760"/>
          </a:xfrm>
          <a:prstGeom prst="rect">
            <a:avLst/>
          </a:prstGeom>
          <a:noFill/>
          <a:ln w="0">
            <a:noFill/>
          </a:ln>
        </p:spPr>
        <p:txBody>
          <a:bodyPr lIns="0" rIns="0" tIns="0" bIns="0">
            <a:noAutofit/>
          </a:bodyPr>
          <a:p>
            <a:r>
              <a:rPr b="1" lang="en-US" sz="2600" spc="-1" strike="noStrike">
                <a:solidFill>
                  <a:srgbClr val="3465a4"/>
                </a:solidFill>
                <a:latin typeface="Seravek"/>
              </a:rPr>
              <a:t>Luke 23:45-24:2</a:t>
            </a:r>
            <a:endParaRPr b="0" lang="en-US" sz="2600" spc="-1" strike="noStrike">
              <a:latin typeface="Raleway"/>
            </a:endParaRPr>
          </a:p>
          <a:p>
            <a:r>
              <a:rPr b="0" lang="en-US" sz="2500" spc="-1" strike="noStrike">
                <a:solidFill>
                  <a:srgbClr val="3465a4"/>
                </a:solidFill>
                <a:latin typeface="Seravek"/>
              </a:rPr>
              <a:t>   </a:t>
            </a:r>
            <a:r>
              <a:rPr b="0" lang="en-US" sz="2500" spc="-1" strike="noStrike">
                <a:solidFill>
                  <a:srgbClr val="3465a4"/>
                </a:solidFill>
                <a:latin typeface="Seravek"/>
              </a:rPr>
              <a:t>And when Jesus had cried out with a loud voice, He said, “Father, ‘into Your hands I commit My spirit.’ ” Having said this, He breathed His last. (50) ... a man named Joseph...went to Pilate and asked for the body of Jesus. (53) Then he took it down, wrapped it in linen, and laid it in a tomb...(54) That day was the </a:t>
            </a:r>
            <a:r>
              <a:rPr b="1" lang="en-US" sz="2500" spc="-1" strike="noStrike">
                <a:solidFill>
                  <a:srgbClr val="3465a4"/>
                </a:solidFill>
                <a:latin typeface="Seravek"/>
              </a:rPr>
              <a:t>Preparation</a:t>
            </a:r>
            <a:r>
              <a:rPr b="0" lang="en-US" sz="2500" spc="-1" strike="noStrike">
                <a:solidFill>
                  <a:srgbClr val="3465a4"/>
                </a:solidFill>
                <a:latin typeface="Seravek"/>
              </a:rPr>
              <a:t>, and the Sabbath drew near. (55) And the women...(56) returned and prepared spices and fragrant oils. And they </a:t>
            </a:r>
            <a:r>
              <a:rPr b="1" lang="en-US" sz="2500" spc="-1" strike="noStrike">
                <a:solidFill>
                  <a:srgbClr val="3465a4"/>
                </a:solidFill>
                <a:latin typeface="Seravek"/>
              </a:rPr>
              <a:t>rested</a:t>
            </a:r>
            <a:r>
              <a:rPr b="0" lang="en-US" sz="2500" spc="-1" strike="noStrike">
                <a:solidFill>
                  <a:srgbClr val="3465a4"/>
                </a:solidFill>
                <a:latin typeface="Seravek"/>
              </a:rPr>
              <a:t> on the </a:t>
            </a:r>
            <a:r>
              <a:rPr b="1" lang="en-US" sz="2500" spc="-1" strike="noStrike">
                <a:solidFill>
                  <a:srgbClr val="3465a4"/>
                </a:solidFill>
                <a:latin typeface="Seravek"/>
              </a:rPr>
              <a:t>Sabbath</a:t>
            </a:r>
            <a:r>
              <a:rPr b="0" lang="en-US" sz="2500" spc="-1" strike="noStrike">
                <a:solidFill>
                  <a:srgbClr val="3465a4"/>
                </a:solidFill>
                <a:latin typeface="Seravek"/>
              </a:rPr>
              <a:t> according to the </a:t>
            </a:r>
            <a:r>
              <a:rPr b="1" lang="en-US" sz="2500" spc="-1" strike="noStrike">
                <a:solidFill>
                  <a:srgbClr val="3465a4"/>
                </a:solidFill>
                <a:latin typeface="Seravek"/>
              </a:rPr>
              <a:t>commandment</a:t>
            </a:r>
            <a:r>
              <a:rPr b="0" lang="en-US" sz="2500" spc="-1" strike="noStrike">
                <a:solidFill>
                  <a:srgbClr val="3465a4"/>
                </a:solidFill>
                <a:latin typeface="Seravek"/>
              </a:rPr>
              <a:t>. (1) Now on the first day of the week, very early in the morning...(2) they found the stone rolled away from the tomb.</a:t>
            </a:r>
            <a:endParaRPr b="0" lang="en-US" sz="25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533520" y="718560"/>
            <a:ext cx="6704640" cy="3771360"/>
          </a:xfrm>
          <a:prstGeom prst="rect">
            <a:avLst/>
          </a:prstGeom>
        </p:spPr>
      </p:sp>
      <p:sp>
        <p:nvSpPr>
          <p:cNvPr id="244" name="PlaceHolder 2"/>
          <p:cNvSpPr>
            <a:spLocks noGrp="1"/>
          </p:cNvSpPr>
          <p:nvPr>
            <p:ph type="body"/>
          </p:nvPr>
        </p:nvSpPr>
        <p:spPr>
          <a:xfrm>
            <a:off x="457200" y="4752000"/>
            <a:ext cx="6858000" cy="5288760"/>
          </a:xfrm>
          <a:prstGeom prst="rect">
            <a:avLst/>
          </a:prstGeom>
        </p:spPr>
        <p:txBody>
          <a:bodyPr lIns="0" rIns="0" tIns="0" bIns="0">
            <a:noAutofit/>
          </a:bodyPr>
          <a:p>
            <a:r>
              <a:rPr b="0" lang="en-US" sz="2600" spc="-1" strike="noStrike">
                <a:latin typeface="Seravek"/>
              </a:rPr>
              <a:t>   </a:t>
            </a:r>
            <a:r>
              <a:rPr b="0" lang="en-US" sz="2600" spc="-1" strike="noStrike">
                <a:latin typeface="Seravek"/>
              </a:rPr>
              <a:t>Jesus was crucified on Friday, the preparation (6</a:t>
            </a:r>
            <a:r>
              <a:rPr b="0" lang="en-US" sz="2600" spc="-1" strike="noStrike" baseline="14000000">
                <a:latin typeface="Seravek"/>
              </a:rPr>
              <a:t>th</a:t>
            </a:r>
            <a:r>
              <a:rPr b="0" lang="en-US" sz="2600" spc="-1" strike="noStrike">
                <a:latin typeface="Seravek"/>
              </a:rPr>
              <a:t>) day and rose from the dead on Sunday (the 1</a:t>
            </a:r>
            <a:r>
              <a:rPr b="0" lang="en-US" sz="2600" spc="-1" strike="noStrike" baseline="14000000">
                <a:latin typeface="Seravek"/>
              </a:rPr>
              <a:t>st</a:t>
            </a:r>
            <a:r>
              <a:rPr b="0" lang="en-US" sz="2600" spc="-1" strike="noStrike">
                <a:latin typeface="Seravek"/>
              </a:rPr>
              <a:t> day). Even in death, Jesus rested on the Sabbath (7</a:t>
            </a:r>
            <a:r>
              <a:rPr b="0" lang="en-US" sz="2600" spc="-1" strike="noStrike" baseline="14000000">
                <a:latin typeface="Seravek"/>
              </a:rPr>
              <a:t>th</a:t>
            </a:r>
            <a:r>
              <a:rPr b="0" lang="en-US" sz="2600" spc="-1" strike="noStrike">
                <a:latin typeface="Seravek"/>
              </a:rPr>
              <a:t>) day. He did not change His commandments when He died on the cross, or remove the blessing that hallows the seventh day. </a:t>
            </a:r>
            <a:endParaRPr b="0" lang="en-US" sz="2600" spc="-1" strike="noStrike">
              <a:latin typeface="Raleway"/>
            </a:endParaRPr>
          </a:p>
          <a:p>
            <a:r>
              <a:rPr b="0" lang="en-US" sz="2600" spc="-1" strike="noStrike">
                <a:latin typeface="Seravek"/>
              </a:rPr>
              <a:t>    </a:t>
            </a:r>
            <a:r>
              <a:rPr b="0" lang="en-US" sz="2600" spc="-1" strike="noStrike">
                <a:solidFill>
                  <a:srgbClr val="ff0000"/>
                </a:solidFill>
                <a:latin typeface="Seravek"/>
              </a:rPr>
              <a:t>What did Jesus say about the commandments?</a:t>
            </a:r>
            <a:endParaRPr b="0" lang="en-US" sz="26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PlaceHolder 1"/>
          <p:cNvSpPr>
            <a:spLocks noGrp="1"/>
          </p:cNvSpPr>
          <p:nvPr>
            <p:ph type="sldImg"/>
          </p:nvPr>
        </p:nvSpPr>
        <p:spPr>
          <a:xfrm>
            <a:off x="533520" y="718560"/>
            <a:ext cx="6704640" cy="3771360"/>
          </a:xfrm>
          <a:prstGeom prst="rect">
            <a:avLst/>
          </a:prstGeom>
        </p:spPr>
      </p:sp>
      <p:sp>
        <p:nvSpPr>
          <p:cNvPr id="246"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John 15:10</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...I have </a:t>
            </a:r>
            <a:r>
              <a:rPr b="1" lang="en-US" sz="2800" spc="-1" strike="noStrike">
                <a:solidFill>
                  <a:srgbClr val="3465a4"/>
                </a:solidFill>
                <a:latin typeface="Seravek"/>
                <a:ea typeface="Microsoft YaHei"/>
              </a:rPr>
              <a:t>kept</a:t>
            </a:r>
            <a:r>
              <a:rPr b="0" lang="en-US" sz="2800" spc="-1" strike="noStrike">
                <a:solidFill>
                  <a:srgbClr val="3465a4"/>
                </a:solidFill>
                <a:latin typeface="Seravek"/>
                <a:ea typeface="Microsoft YaHei"/>
              </a:rPr>
              <a:t> My Father’s commandments…</a:t>
            </a:r>
            <a:endParaRPr b="0" lang="en-US" sz="2800" spc="-1" strike="noStrike">
              <a:latin typeface="Raleway"/>
            </a:endParaRPr>
          </a:p>
          <a:p>
            <a:endParaRPr b="0" lang="en-US" sz="2800" spc="-1" strike="noStrike">
              <a:latin typeface="Raleway"/>
            </a:endParaRPr>
          </a:p>
          <a:p>
            <a:r>
              <a:rPr b="1" lang="en-US" sz="2800" spc="-1" strike="noStrike">
                <a:solidFill>
                  <a:srgbClr val="3465a4"/>
                </a:solidFill>
                <a:latin typeface="Seravek"/>
                <a:ea typeface="Microsoft YaHei"/>
              </a:rPr>
              <a:t>Matthew 5:17,18</a:t>
            </a:r>
            <a:endParaRPr b="0" lang="en-US" sz="2800" spc="-1" strike="noStrike">
              <a:latin typeface="Raleway"/>
            </a:endParaRPr>
          </a:p>
          <a:p>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Do not think that I came to </a:t>
            </a:r>
            <a:r>
              <a:rPr b="0" lang="en-US" sz="2800" spc="-1" strike="noStrike">
                <a:solidFill>
                  <a:srgbClr val="3465a4"/>
                </a:solidFill>
                <a:latin typeface="Seravek"/>
                <a:ea typeface="Microsoft YaHei"/>
              </a:rPr>
              <a:t>destroy</a:t>
            </a:r>
            <a:r>
              <a:rPr b="0" lang="en-US" sz="2800" spc="-1" strike="noStrike">
                <a:solidFill>
                  <a:srgbClr val="3465a4"/>
                </a:solidFill>
                <a:latin typeface="Seravek"/>
                <a:ea typeface="Microsoft YaHei"/>
              </a:rPr>
              <a:t> the Law or the Prophets. I did not come to </a:t>
            </a:r>
            <a:r>
              <a:rPr b="1" lang="en-US" sz="2800" spc="-1" strike="noStrike">
                <a:solidFill>
                  <a:srgbClr val="3465a4"/>
                </a:solidFill>
                <a:latin typeface="Seravek"/>
                <a:ea typeface="Microsoft YaHei"/>
              </a:rPr>
              <a:t>destroy</a:t>
            </a:r>
            <a:r>
              <a:rPr b="0" lang="en-US" sz="2800" spc="-1" strike="noStrike">
                <a:solidFill>
                  <a:srgbClr val="3465a4"/>
                </a:solidFill>
                <a:latin typeface="Seravek"/>
                <a:ea typeface="Microsoft YaHei"/>
              </a:rPr>
              <a:t> but to </a:t>
            </a:r>
            <a:r>
              <a:rPr b="1" lang="en-US" sz="2800" spc="-1" strike="noStrike">
                <a:solidFill>
                  <a:srgbClr val="3465a4"/>
                </a:solidFill>
                <a:latin typeface="Seravek"/>
                <a:ea typeface="Microsoft YaHei"/>
              </a:rPr>
              <a:t>fulfill</a:t>
            </a:r>
            <a:r>
              <a:rPr b="0" lang="en-US" sz="2800" spc="-1" strike="noStrike">
                <a:solidFill>
                  <a:srgbClr val="3465a4"/>
                </a:solidFill>
                <a:latin typeface="Seravek"/>
                <a:ea typeface="Microsoft YaHei"/>
              </a:rPr>
              <a:t>. (18) For assuredly, I say to you, till heaven and earth pass away, one jot or one tittle will by no means pass from the law till all is fulfilled.</a:t>
            </a:r>
            <a:endParaRPr b="0" lang="en-US" sz="28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PlaceHolder 1"/>
          <p:cNvSpPr>
            <a:spLocks noGrp="1"/>
          </p:cNvSpPr>
          <p:nvPr>
            <p:ph type="sldImg"/>
          </p:nvPr>
        </p:nvSpPr>
        <p:spPr>
          <a:xfrm>
            <a:off x="533520" y="718560"/>
            <a:ext cx="6704640" cy="3771360"/>
          </a:xfrm>
          <a:prstGeom prst="rect">
            <a:avLst/>
          </a:prstGeom>
        </p:spPr>
      </p:sp>
      <p:sp>
        <p:nvSpPr>
          <p:cNvPr id="24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Bible tells us that “the seventh day is the Sabbath”. Keeping the Sabbath is a sign </a:t>
            </a:r>
            <a:r>
              <a:rPr b="0" lang="en-US" sz="2800" spc="-1" strike="noStrike">
                <a:latin typeface="Seravek"/>
              </a:rPr>
              <a:t>of our loyalty to Him. We cannot </a:t>
            </a:r>
            <a:r>
              <a:rPr b="0" i="1" lang="en-US" sz="2800" spc="-1" strike="noStrike">
                <a:latin typeface="Seravek"/>
              </a:rPr>
              <a:t>keep</a:t>
            </a:r>
            <a:r>
              <a:rPr b="0" lang="en-US" sz="2800" spc="-1" strike="noStrike">
                <a:latin typeface="Seravek"/>
              </a:rPr>
              <a:t> any other day </a:t>
            </a:r>
            <a:r>
              <a:rPr b="0" lang="en-US" sz="2800" spc="-1" strike="noStrike">
                <a:latin typeface="Seravek"/>
              </a:rPr>
              <a:t>holy</a:t>
            </a:r>
            <a:r>
              <a:rPr b="0" lang="en-US" sz="2800" spc="-1" strike="noStrike">
                <a:latin typeface="Seravek"/>
              </a:rPr>
              <a:t> because it is the only day He </a:t>
            </a:r>
            <a:r>
              <a:rPr b="0" i="1" lang="en-US" sz="2800" spc="-1" strike="noStrike">
                <a:latin typeface="Seravek"/>
              </a:rPr>
              <a:t>made</a:t>
            </a:r>
            <a:r>
              <a:rPr b="0" lang="en-US" sz="2800" spc="-1" strike="noStrike">
                <a:latin typeface="Seravek"/>
              </a:rPr>
              <a:t> holy.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Is keeping the Sabbath legalism: believing that we are saved by works?</a:t>
            </a:r>
            <a:r>
              <a:rPr b="0" lang="en-US" sz="2800" spc="-1" strike="noStrike">
                <a:latin typeface="Raleway"/>
              </a:rPr>
              <a:t>  </a:t>
            </a:r>
            <a:endParaRPr b="0" lang="en-US" sz="28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752000"/>
            <a:ext cx="6858000" cy="6103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1 John 3:4</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He who says, “I know Him,” and does not </a:t>
            </a:r>
            <a:r>
              <a:rPr b="1" lang="en-US" sz="2800" spc="-1" strike="noStrike">
                <a:solidFill>
                  <a:srgbClr val="3465a4"/>
                </a:solidFill>
                <a:latin typeface="Seravek"/>
                <a:ea typeface="Raleway"/>
              </a:rPr>
              <a:t>keep</a:t>
            </a:r>
            <a:r>
              <a:rPr b="0" lang="en-US" sz="2800" spc="-1" strike="noStrike">
                <a:solidFill>
                  <a:srgbClr val="3465a4"/>
                </a:solidFill>
                <a:latin typeface="Seravek"/>
                <a:ea typeface="Raleway"/>
              </a:rPr>
              <a:t> His commandments, is a liar, and the truth is not in him.</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1" lang="en-GB" sz="2800" spc="-1" strike="noStrike">
                <a:solidFill>
                  <a:srgbClr val="3465a4"/>
                </a:solidFill>
                <a:latin typeface="Seravek"/>
                <a:ea typeface="ITC Souvenir Demi"/>
              </a:rPr>
              <a:t>1 John 5:3</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this is the love of God, that we </a:t>
            </a:r>
            <a:r>
              <a:rPr b="1" lang="en-US" sz="2800" spc="-1" strike="noStrike">
                <a:solidFill>
                  <a:srgbClr val="3465a4"/>
                </a:solidFill>
                <a:latin typeface="Seravek"/>
                <a:ea typeface="Raleway"/>
              </a:rPr>
              <a:t>keep</a:t>
            </a:r>
            <a:r>
              <a:rPr b="0" lang="en-US" sz="2800" spc="-1" strike="noStrike">
                <a:solidFill>
                  <a:srgbClr val="3465a4"/>
                </a:solidFill>
                <a:latin typeface="Seravek"/>
                <a:ea typeface="Raleway"/>
              </a:rPr>
              <a:t> His commandments. And His commandments are not burdensome.</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1" lang="en-GB" sz="2800" spc="-1" strike="noStrike">
                <a:solidFill>
                  <a:srgbClr val="3465a4"/>
                </a:solidFill>
                <a:latin typeface="Seravek"/>
                <a:ea typeface="ITC Souvenir Demi"/>
              </a:rPr>
              <a:t>John 14:15</a:t>
            </a:r>
            <a:endParaRPr b="0" lang="en-US" sz="2800" spc="-1" strike="noStrike">
              <a:latin typeface="Raleway"/>
            </a:endParaRPr>
          </a:p>
          <a:p>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"If you love Me, </a:t>
            </a:r>
            <a:r>
              <a:rPr b="1" lang="en-US" sz="2800" spc="-1" strike="noStrike">
                <a:solidFill>
                  <a:srgbClr val="3465a4"/>
                </a:solidFill>
                <a:latin typeface="Seravek"/>
                <a:ea typeface="Raleway"/>
              </a:rPr>
              <a:t>keep</a:t>
            </a:r>
            <a:r>
              <a:rPr b="0" lang="en-US" sz="2800" spc="-1" strike="noStrike">
                <a:solidFill>
                  <a:srgbClr val="3465a4"/>
                </a:solidFill>
                <a:latin typeface="Seravek"/>
                <a:ea typeface="Raleway"/>
              </a:rPr>
              <a:t> My commandments.</a:t>
            </a:r>
            <a:r>
              <a:rPr b="0" lang="en-US" sz="2800" spc="-1" strike="noStrike">
                <a:solidFill>
                  <a:srgbClr val="3465a4"/>
                </a:solidFill>
                <a:latin typeface="Seravek"/>
                <a:ea typeface="Microsoft YaHei"/>
              </a:rPr>
              <a:t>.</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Keeping the Sabbath is the fruit of LOVE; while legalism is depending on our own works for salvation. We are NOT saved by works, but by the grace and mercy of God*. We are called to  REST, not work, on the Sabbath, showing that our works are worth nothing. Rather, we adore and worship our Creator God, contemplating His creation and resting in what HE has done and is doing in our lives.</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How should we prepare for the Sabbath?</a:t>
            </a:r>
            <a:r>
              <a:rPr b="0" lang="en-US" sz="2800" spc="-1" strike="noStrike">
                <a:latin typeface="Seravek"/>
              </a:rPr>
              <a: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1800" spc="-1" strike="noStrike">
                <a:latin typeface="Seravek"/>
              </a:rPr>
              <a:t>*Titus 3:5</a:t>
            </a:r>
            <a:endParaRPr b="0" lang="en-US" sz="1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sldImg"/>
          </p:nvPr>
        </p:nvSpPr>
        <p:spPr>
          <a:xfrm>
            <a:off x="533520" y="718560"/>
            <a:ext cx="6704640" cy="3771360"/>
          </a:xfrm>
          <a:prstGeom prst="rect">
            <a:avLst/>
          </a:prstGeom>
        </p:spPr>
      </p:sp>
      <p:sp>
        <p:nvSpPr>
          <p:cNvPr id="254"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55"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20:9</a:t>
            </a:r>
            <a:endParaRPr b="0" lang="en-US" sz="28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Six days you shall labor and do all your work, (10) but the </a:t>
            </a:r>
            <a:r>
              <a:rPr b="1" lang="en-US" sz="2600" spc="-1" strike="noStrike">
                <a:solidFill>
                  <a:srgbClr val="3465a4"/>
                </a:solidFill>
                <a:latin typeface="Seravek"/>
                <a:ea typeface="Raleway"/>
              </a:rPr>
              <a:t>seventh</a:t>
            </a:r>
            <a:r>
              <a:rPr b="0" lang="en-US" sz="2600" spc="-1" strike="noStrike">
                <a:solidFill>
                  <a:srgbClr val="3465a4"/>
                </a:solidFill>
                <a:latin typeface="Seravek"/>
                <a:ea typeface="Raleway"/>
              </a:rPr>
              <a:t> day is the Sabbath of the </a:t>
            </a:r>
            <a:r>
              <a:rPr b="1" lang="en-US" sz="2600" spc="-1" strike="noStrike">
                <a:solidFill>
                  <a:srgbClr val="3465a4"/>
                </a:solidFill>
                <a:latin typeface="Seravek"/>
                <a:ea typeface="Raleway"/>
              </a:rPr>
              <a:t>Lord</a:t>
            </a:r>
            <a:r>
              <a:rPr b="0" lang="en-US" sz="2600" spc="-1" strike="noStrike">
                <a:solidFill>
                  <a:srgbClr val="3465a4"/>
                </a:solidFill>
                <a:latin typeface="Seravek"/>
                <a:ea typeface="Raleway"/>
              </a:rPr>
              <a:t> your </a:t>
            </a:r>
            <a:r>
              <a:rPr b="1" lang="en-US" sz="2600" spc="-1" strike="noStrike">
                <a:solidFill>
                  <a:srgbClr val="3465a4"/>
                </a:solidFill>
                <a:latin typeface="Seravek"/>
                <a:ea typeface="Raleway"/>
              </a:rPr>
              <a:t>God</a:t>
            </a:r>
            <a:r>
              <a:rPr b="0" lang="en-US" sz="2600" spc="-1" strike="noStrike">
                <a:solidFill>
                  <a:srgbClr val="3465a4"/>
                </a:solidFill>
                <a:latin typeface="Seravek"/>
                <a:ea typeface="Raleway"/>
              </a:rPr>
              <a:t>. In it you shall do no work...</a:t>
            </a:r>
            <a:endParaRPr b="0" lang="en-US" sz="2600" spc="-1" strike="noStrike">
              <a:latin typeface="Arial"/>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18560"/>
            <a:ext cx="6704640" cy="3771360"/>
          </a:xfrm>
          <a:prstGeom prst="rect">
            <a:avLst/>
          </a:prstGeom>
        </p:spPr>
      </p:sp>
      <p:sp>
        <p:nvSpPr>
          <p:cNvPr id="257" name="PlaceHolder 2"/>
          <p:cNvSpPr>
            <a:spLocks noGrp="1"/>
          </p:cNvSpPr>
          <p:nvPr>
            <p:ph type="body"/>
          </p:nvPr>
        </p:nvSpPr>
        <p:spPr>
          <a:xfrm>
            <a:off x="457200" y="4752000"/>
            <a:ext cx="6858000" cy="5667840"/>
          </a:xfrm>
          <a:prstGeom prst="rect">
            <a:avLst/>
          </a:prstGeom>
        </p:spPr>
        <p:txBody>
          <a:bodyPr lIns="0" rIns="0" tIns="0" bIns="0">
            <a:noAutofit/>
          </a:bodyPr>
          <a:p>
            <a:r>
              <a:rPr b="0" lang="en-US" sz="2800" spc="-1" strike="noStrike">
                <a:latin typeface="Seravek"/>
              </a:rPr>
              <a:t>   </a:t>
            </a:r>
            <a:r>
              <a:rPr b="0" lang="en-US" sz="2800" spc="-1" strike="noStrike">
                <a:latin typeface="Seravek"/>
              </a:rPr>
              <a:t>The day before the Sabbath should be a day of preparation, so that everything can be ready for Sabbath. Our own business should not be done on holy time. Sick people and animals should be cared for; those who are suffering must be tended to, but all unnecessary labor should be avoided. Work that didn’t get done before the beginning of the Sabbath should be left until the Sabbath is over.</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When does the Sabbath begin and end?</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18560"/>
            <a:ext cx="6704640" cy="3771360"/>
          </a:xfrm>
          <a:prstGeom prst="rect">
            <a:avLst/>
          </a:prstGeom>
        </p:spPr>
      </p:sp>
      <p:sp>
        <p:nvSpPr>
          <p:cNvPr id="259"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60"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Genesis 1:5</a:t>
            </a:r>
            <a:endParaRPr b="0" lang="en-US" sz="2800" spc="-1" strike="noStrike">
              <a:latin typeface="Arial"/>
            </a:endParaRPr>
          </a:p>
          <a:p>
            <a:pPr>
              <a:lnSpc>
                <a:spcPct val="100000"/>
              </a:lnSpc>
            </a:pPr>
            <a:r>
              <a:rPr b="0" lang="en-GB" sz="2800" spc="-1" strike="noStrike">
                <a:solidFill>
                  <a:srgbClr val="3465a4"/>
                </a:solidFill>
                <a:latin typeface="Seravek"/>
                <a:ea typeface="ITC Souvenir Demi"/>
              </a:rPr>
              <a:t>   </a:t>
            </a:r>
            <a:r>
              <a:rPr b="0" lang="en-GB" sz="2800" spc="-1" strike="noStrike">
                <a:solidFill>
                  <a:srgbClr val="3465a4"/>
                </a:solidFill>
                <a:latin typeface="Seravek"/>
                <a:ea typeface="ITC Souvenir Demi"/>
              </a:rPr>
              <a:t>God called the light Day, and the darkness He called Night. So the </a:t>
            </a:r>
            <a:r>
              <a:rPr b="1" lang="en-GB" sz="2800" spc="-1" strike="noStrike">
                <a:solidFill>
                  <a:srgbClr val="3465a4"/>
                </a:solidFill>
                <a:latin typeface="Seravek"/>
                <a:ea typeface="ITC Souvenir Demi"/>
              </a:rPr>
              <a:t>evening</a:t>
            </a:r>
            <a:r>
              <a:rPr b="0" lang="en-GB" sz="2800" spc="-1" strike="noStrike">
                <a:solidFill>
                  <a:srgbClr val="3465a4"/>
                </a:solidFill>
                <a:latin typeface="Seravek"/>
                <a:ea typeface="ITC Souvenir Demi"/>
              </a:rPr>
              <a:t> and the </a:t>
            </a:r>
            <a:r>
              <a:rPr b="1" lang="en-GB" sz="2800" spc="-1" strike="noStrike">
                <a:solidFill>
                  <a:srgbClr val="3465a4"/>
                </a:solidFill>
                <a:latin typeface="Seravek"/>
                <a:ea typeface="ITC Souvenir Demi"/>
              </a:rPr>
              <a:t>morning</a:t>
            </a:r>
            <a:r>
              <a:rPr b="0" lang="en-GB" sz="2800" spc="-1" strike="noStrike">
                <a:solidFill>
                  <a:srgbClr val="3465a4"/>
                </a:solidFill>
                <a:latin typeface="Seravek"/>
                <a:ea typeface="ITC Souvenir Demi"/>
              </a:rPr>
              <a:t> were the first day.</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Leviticus 23:32</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...from </a:t>
            </a:r>
            <a:r>
              <a:rPr b="1" lang="en-US" sz="2800" spc="-1" strike="noStrike">
                <a:solidFill>
                  <a:srgbClr val="3465a4"/>
                </a:solidFill>
                <a:latin typeface="Seravek"/>
                <a:ea typeface="Raleway"/>
              </a:rPr>
              <a:t>evening</a:t>
            </a:r>
            <a:r>
              <a:rPr b="0" lang="en-US" sz="2800" spc="-1" strike="noStrike">
                <a:solidFill>
                  <a:srgbClr val="3465a4"/>
                </a:solidFill>
                <a:latin typeface="Seravek"/>
                <a:ea typeface="Raleway"/>
              </a:rPr>
              <a:t> to</a:t>
            </a:r>
            <a:r>
              <a:rPr b="1" lang="en-US" sz="2800" spc="-1" strike="noStrike">
                <a:solidFill>
                  <a:srgbClr val="3465a4"/>
                </a:solidFill>
                <a:latin typeface="Seravek"/>
                <a:ea typeface="Raleway"/>
              </a:rPr>
              <a:t> evening</a:t>
            </a:r>
            <a:r>
              <a:rPr b="0" lang="en-US" sz="2800" spc="-1" strike="noStrike">
                <a:solidFill>
                  <a:srgbClr val="3465a4"/>
                </a:solidFill>
                <a:latin typeface="Seravek"/>
                <a:ea typeface="Raleway"/>
              </a:rPr>
              <a:t>, you shall celebrate your sabbath.”</a:t>
            </a:r>
            <a:endParaRPr b="0" lang="en-US" sz="28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533520" y="718560"/>
            <a:ext cx="6704640" cy="3771360"/>
          </a:xfrm>
          <a:prstGeom prst="rect">
            <a:avLst/>
          </a:prstGeom>
        </p:spPr>
      </p:sp>
      <p:sp>
        <p:nvSpPr>
          <p:cNvPr id="26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This verse says that “the evening and morning were the first day”, and the same statement is made about the other days of Creation. Each day consisted of a period of darkness (evening) followed by the light of day. The evening began when the sun went down. So Sabbath begins Friday evening at sundown, and continues until sundown Sabbath evening.</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How can we make the Sabbath a day of delight?</a:t>
            </a:r>
            <a:endParaRPr b="0" lang="en-US" sz="28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PlaceHolder 1"/>
          <p:cNvSpPr>
            <a:spLocks noGrp="1"/>
          </p:cNvSpPr>
          <p:nvPr>
            <p:ph type="sldImg"/>
          </p:nvPr>
        </p:nvSpPr>
        <p:spPr>
          <a:xfrm>
            <a:off x="533520" y="718560"/>
            <a:ext cx="6704640" cy="3771360"/>
          </a:xfrm>
          <a:prstGeom prst="rect">
            <a:avLst/>
          </a:prstGeom>
        </p:spPr>
      </p:sp>
      <p:sp>
        <p:nvSpPr>
          <p:cNvPr id="264" name="PlaceHolder 2"/>
          <p:cNvSpPr>
            <a:spLocks noGrp="1"/>
          </p:cNvSpPr>
          <p:nvPr>
            <p:ph type="body"/>
          </p:nvPr>
        </p:nvSpPr>
        <p:spPr>
          <a:xfrm>
            <a:off x="457200" y="4752000"/>
            <a:ext cx="6858000" cy="5257800"/>
          </a:xfrm>
          <a:prstGeom prst="rect">
            <a:avLst/>
          </a:prstGeom>
        </p:spPr>
        <p:txBody>
          <a:bodyPr lIns="0" rIns="0" tIns="0" bIns="0">
            <a:noAutofit/>
          </a:bodyPr>
          <a:p>
            <a:r>
              <a:rPr b="1" lang="en-US" sz="2800" spc="-1" strike="noStrike">
                <a:solidFill>
                  <a:srgbClr val="3465a4"/>
                </a:solidFill>
                <a:latin typeface="Seravek"/>
                <a:ea typeface="Microsoft YaHei"/>
              </a:rPr>
              <a:t>Isaiah 58:13,14</a:t>
            </a:r>
            <a:endParaRPr b="0" lang="en-US" sz="2800" spc="-1" strike="noStrike">
              <a:latin typeface="Raleway"/>
            </a:endParaRPr>
          </a:p>
          <a:p>
            <a:pPr>
              <a:lnSpc>
                <a:spcPct val="100000"/>
              </a:lnSpc>
            </a:pPr>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If you turn away your foot from the Sabbath, from doing your pleasure on My holy day, and call the Sabbath a </a:t>
            </a:r>
            <a:r>
              <a:rPr b="1" lang="en-US" sz="2800" spc="-1" strike="noStrike">
                <a:solidFill>
                  <a:srgbClr val="3465a4"/>
                </a:solidFill>
                <a:latin typeface="Seravek"/>
                <a:ea typeface="Microsoft YaHei"/>
              </a:rPr>
              <a:t>delight</a:t>
            </a:r>
            <a:r>
              <a:rPr b="0" lang="en-US" sz="2800" spc="-1" strike="noStrike">
                <a:solidFill>
                  <a:srgbClr val="3465a4"/>
                </a:solidFill>
                <a:latin typeface="Seravek"/>
                <a:ea typeface="Microsoft YaHei"/>
              </a:rPr>
              <a:t>, the </a:t>
            </a:r>
            <a:r>
              <a:rPr b="1" lang="en-US" sz="2800" spc="-1" strike="noStrike">
                <a:solidFill>
                  <a:srgbClr val="3465a4"/>
                </a:solidFill>
                <a:latin typeface="Seravek"/>
                <a:ea typeface="Microsoft YaHei"/>
              </a:rPr>
              <a:t>holy</a:t>
            </a:r>
            <a:r>
              <a:rPr b="0" lang="en-US" sz="2800" spc="-1" strike="noStrike">
                <a:solidFill>
                  <a:srgbClr val="3465a4"/>
                </a:solidFill>
                <a:latin typeface="Seravek"/>
                <a:ea typeface="Microsoft YaHei"/>
              </a:rPr>
              <a:t> day of the Lord honorable, and shall </a:t>
            </a:r>
            <a:r>
              <a:rPr b="1" lang="en-US" sz="2800" spc="-1" strike="noStrike">
                <a:solidFill>
                  <a:srgbClr val="3465a4"/>
                </a:solidFill>
                <a:latin typeface="Seravek"/>
                <a:ea typeface="Microsoft YaHei"/>
              </a:rPr>
              <a:t>honor</a:t>
            </a:r>
            <a:r>
              <a:rPr b="0" lang="en-US" sz="2800" spc="-1" strike="noStrike">
                <a:solidFill>
                  <a:srgbClr val="3465a4"/>
                </a:solidFill>
                <a:latin typeface="Seravek"/>
                <a:ea typeface="Microsoft YaHei"/>
              </a:rPr>
              <a:t> Him, not doing your own ways, nor finding your own pleasure, nor speaking your own words, (14) Then you shall delight yourself in the Lord; and I will cause you to ride on the high hills of the earth, and feed you with the heritage of Jacob your father. The mouth of the Lord has spoken.”</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457200" y="4644000"/>
            <a:ext cx="7086600" cy="9605160"/>
          </a:xfrm>
          <a:prstGeom prst="rect">
            <a:avLst/>
          </a:prstGeom>
        </p:spPr>
        <p:txBody>
          <a:bodyPr lIns="0" rIns="0" tIns="0" bIns="0">
            <a:noAutofit/>
          </a:bodyPr>
          <a:p>
            <a:pPr>
              <a:lnSpc>
                <a:spcPct val="100000"/>
              </a:lnSpc>
            </a:pPr>
            <a:r>
              <a:rPr b="0" lang="en-US" sz="2500" spc="-1" strike="noStrike">
                <a:latin typeface="Seravek"/>
              </a:rPr>
              <a:t>   </a:t>
            </a:r>
            <a:r>
              <a:rPr b="0" lang="en-US" sz="2500" spc="-1" strike="noStrike">
                <a:latin typeface="Seravek"/>
              </a:rPr>
              <a:t>Since we are told not to forsake the assembling of ourselves together,* group fellowship with Bible study, singing, and prayer is important for mutual encouragement. </a:t>
            </a:r>
            <a:endParaRPr b="0" lang="en-US" sz="2500" spc="-1" strike="noStrike">
              <a:latin typeface="Raleway"/>
            </a:endParaRPr>
          </a:p>
          <a:p>
            <a:pPr>
              <a:lnSpc>
                <a:spcPct val="100000"/>
              </a:lnSpc>
            </a:pPr>
            <a:r>
              <a:rPr b="0" lang="en-US" sz="2500" spc="-1" strike="noStrike">
                <a:latin typeface="Seravek"/>
                <a:ea typeface="Microsoft YaHei"/>
              </a:rPr>
              <a:t>   </a:t>
            </a:r>
            <a:r>
              <a:rPr b="0" lang="en-US" sz="2500" spc="-1" strike="noStrike">
                <a:latin typeface="Seravek"/>
                <a:ea typeface="Microsoft YaHei"/>
              </a:rPr>
              <a:t>The Sabbath and the family both began in Eden. On Sabbath, more than any other day,  we can live the life of Eden. Sabbath is a wonderful time to </a:t>
            </a:r>
            <a:r>
              <a:rPr b="0" lang="en-US" sz="2500" spc="-1" strike="noStrike">
                <a:latin typeface="Seravek"/>
              </a:rPr>
              <a:t>spend time together as a family, get out in nature to admire God’s handiwork, or spend time with those who are shut-in or need encouragement. Jesus said the Sabbath is a day to do good.</a:t>
            </a:r>
            <a:endParaRPr b="0" lang="en-US" sz="2500" spc="-1" strike="noStrike">
              <a:latin typeface="Raleway"/>
            </a:endParaRPr>
          </a:p>
          <a:p>
            <a:pPr>
              <a:lnSpc>
                <a:spcPct val="100000"/>
              </a:lnSpc>
            </a:pPr>
            <a:r>
              <a:rPr b="0" lang="en-US" sz="2500" spc="-1" strike="noStrike">
                <a:latin typeface="Seravek"/>
              </a:rPr>
              <a:t>   </a:t>
            </a:r>
            <a:r>
              <a:rPr b="0" lang="en-US" sz="2500" spc="-1" strike="noStrike">
                <a:solidFill>
                  <a:srgbClr val="ff0000"/>
                </a:solidFill>
                <a:latin typeface="Seravek"/>
              </a:rPr>
              <a:t>Will the Sabbath be kept in the new earth?</a:t>
            </a:r>
            <a:endParaRPr b="0" lang="en-US" sz="2500" spc="-1" strike="noStrike">
              <a:latin typeface="Raleway"/>
            </a:endParaRPr>
          </a:p>
          <a:p>
            <a:pPr>
              <a:lnSpc>
                <a:spcPct val="100000"/>
              </a:lnSpc>
            </a:pPr>
            <a:r>
              <a:rPr b="0" lang="en-US" sz="2800" spc="-1" strike="noStrike">
                <a:latin typeface="Seravek"/>
              </a:rPr>
              <a:t>   </a:t>
            </a:r>
            <a:r>
              <a:rPr b="0" i="1" lang="en-US" sz="1800" spc="-1" strike="noStrike">
                <a:latin typeface="Seravek"/>
              </a:rPr>
              <a:t>*Hebrews 10:25</a:t>
            </a:r>
            <a:endParaRPr b="0" lang="en-US" sz="1800" spc="-1" strike="noStrike">
              <a:latin typeface="Raleway"/>
            </a:endParaRPr>
          </a:p>
          <a:p>
            <a:pPr>
              <a:lnSpc>
                <a:spcPct val="100000"/>
              </a:lnSpc>
            </a:pPr>
            <a:endParaRPr b="0" lang="en-US" sz="1800" spc="-1" strike="noStrike">
              <a:latin typeface="Raleway"/>
            </a:endParaRPr>
          </a:p>
          <a:p>
            <a:endParaRPr b="0" lang="en-US" sz="1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69"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66:23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as the new heavens and the new earth which I will make shall remain before Me,” says the Lord...(23) And it shall come to pass that from one New Moon to another, and from one </a:t>
            </a:r>
            <a:r>
              <a:rPr b="1" lang="en-US" sz="2800" spc="-1" strike="noStrike">
                <a:solidFill>
                  <a:srgbClr val="3465a4"/>
                </a:solidFill>
                <a:latin typeface="Seravek"/>
                <a:ea typeface="Raleway"/>
              </a:rPr>
              <a:t>Sabbath</a:t>
            </a:r>
            <a:r>
              <a:rPr b="0" lang="en-US" sz="2800" spc="-1" strike="noStrike">
                <a:solidFill>
                  <a:srgbClr val="3465a4"/>
                </a:solidFill>
                <a:latin typeface="Seravek"/>
                <a:ea typeface="Raleway"/>
              </a:rPr>
              <a:t> to another, all flesh shall come to </a:t>
            </a:r>
            <a:r>
              <a:rPr b="1" lang="en-US" sz="2800" spc="-1" strike="noStrike">
                <a:solidFill>
                  <a:srgbClr val="3465a4"/>
                </a:solidFill>
                <a:latin typeface="Seravek"/>
                <a:ea typeface="Raleway"/>
              </a:rPr>
              <a:t>worship</a:t>
            </a:r>
            <a:r>
              <a:rPr b="0" lang="en-US" sz="2800" spc="-1" strike="noStrike">
                <a:solidFill>
                  <a:srgbClr val="3465a4"/>
                </a:solidFill>
                <a:latin typeface="Seravek"/>
                <a:ea typeface="Raleway"/>
              </a:rPr>
              <a:t> before Me,” says the Lord.</a:t>
            </a:r>
            <a:endParaRPr b="0" lang="en-US" sz="2800" spc="-1" strike="noStrike">
              <a:latin typeface="Arial"/>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18560"/>
            <a:ext cx="6704640" cy="3771360"/>
          </a:xfrm>
          <a:prstGeom prst="rect">
            <a:avLst/>
          </a:prstGeom>
        </p:spPr>
      </p:sp>
      <p:sp>
        <p:nvSpPr>
          <p:cNvPr id="27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Soon there will be a </a:t>
            </a:r>
            <a:r>
              <a:rPr b="0" i="1" lang="en-US" sz="2800" spc="-1" strike="noStrike">
                <a:latin typeface="Seravek"/>
              </a:rPr>
              <a:t>“restoration of all things, which God has spoken by the mouth of all His holy prophets since the world began”*.</a:t>
            </a:r>
            <a:r>
              <a:rPr b="0" lang="en-US" sz="2800" spc="-1" strike="noStrike">
                <a:latin typeface="Seravek"/>
              </a:rPr>
              <a:t> Eden will bloom again on the earth made new, and God’s holy rest day will be honored by all its inhabitants.</a:t>
            </a:r>
            <a:endParaRPr b="0" lang="en-US" sz="2800" spc="-1" strike="noStrike">
              <a:latin typeface="Raleway"/>
            </a:endParaRPr>
          </a:p>
          <a:p>
            <a:r>
              <a:rPr b="0" lang="en-US" sz="2800" spc="-1" strike="noStrike">
                <a:latin typeface="Seravek"/>
              </a:rPr>
              <a:t>   </a:t>
            </a:r>
            <a:r>
              <a:rPr b="0" lang="en-US" sz="2800" spc="-1" strike="noStrike">
                <a:latin typeface="Seravek"/>
              </a:rPr>
              <a:t>Some ask, “What if others are worshiping on a different day? I don’t really want to stand out and be different. </a:t>
            </a:r>
            <a:r>
              <a:rPr b="0" lang="en-US" sz="2800" spc="-1" strike="noStrike">
                <a:solidFill>
                  <a:srgbClr val="ff0000"/>
                </a:solidFill>
                <a:latin typeface="Seravek"/>
              </a:rPr>
              <a:t>Does it really matter what day I keep?”</a:t>
            </a:r>
            <a:endParaRPr b="0" lang="en-US" sz="2800" spc="-1" strike="noStrike">
              <a:latin typeface="Raleway"/>
            </a:endParaRPr>
          </a:p>
          <a:p>
            <a:r>
              <a:rPr b="0" lang="en-US" sz="2800" spc="-1" strike="noStrike">
                <a:latin typeface="Seravek"/>
              </a:rPr>
              <a:t>   </a:t>
            </a:r>
            <a:endParaRPr b="0" lang="en-US" sz="2800" spc="-1" strike="noStrike">
              <a:latin typeface="Raleway"/>
            </a:endParaRPr>
          </a:p>
          <a:p>
            <a:r>
              <a:rPr b="0" i="1" lang="en-US" sz="2000" spc="-1" strike="noStrike">
                <a:latin typeface="Seravek"/>
              </a:rPr>
              <a:t>   </a:t>
            </a:r>
            <a:r>
              <a:rPr b="0" i="1" lang="en-US" sz="2000" spc="-1" strike="noStrike">
                <a:latin typeface="Seravek"/>
              </a:rPr>
              <a:t>*Acts 3:21</a:t>
            </a:r>
            <a:endParaRPr b="0" lang="en-US" sz="20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PlaceHolder 1"/>
          <p:cNvSpPr>
            <a:spLocks noGrp="1"/>
          </p:cNvSpPr>
          <p:nvPr>
            <p:ph type="sldImg"/>
          </p:nvPr>
        </p:nvSpPr>
        <p:spPr>
          <a:xfrm>
            <a:off x="533520" y="718560"/>
            <a:ext cx="6704640" cy="3771360"/>
          </a:xfrm>
          <a:prstGeom prst="rect">
            <a:avLst/>
          </a:prstGeom>
        </p:spPr>
      </p:sp>
      <p:sp>
        <p:nvSpPr>
          <p:cNvPr id="273"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74" name="TextShape 3"/>
          <p:cNvSpPr txBox="1"/>
          <p:nvPr/>
        </p:nvSpPr>
        <p:spPr>
          <a:xfrm>
            <a:off x="457200" y="4572000"/>
            <a:ext cx="6979320" cy="57286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John 4:23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 true worshipers will worship the Father in </a:t>
            </a:r>
            <a:r>
              <a:rPr b="1" lang="en-US" sz="2800" spc="-1" strike="noStrike">
                <a:solidFill>
                  <a:srgbClr val="3465a4"/>
                </a:solidFill>
                <a:latin typeface="Seravek"/>
                <a:ea typeface="Raleway"/>
              </a:rPr>
              <a:t>spirit</a:t>
            </a:r>
            <a:r>
              <a:rPr b="0" lang="en-US" sz="2800" spc="-1" strike="noStrike">
                <a:solidFill>
                  <a:srgbClr val="3465a4"/>
                </a:solidFill>
                <a:latin typeface="Seravek"/>
                <a:ea typeface="Raleway"/>
              </a:rPr>
              <a:t> and </a:t>
            </a:r>
            <a:r>
              <a:rPr b="1" lang="en-US" sz="2800" spc="-1" strike="noStrike">
                <a:solidFill>
                  <a:srgbClr val="3465a4"/>
                </a:solidFill>
                <a:latin typeface="Seravek"/>
                <a:ea typeface="Raleway"/>
              </a:rPr>
              <a:t>truth</a:t>
            </a:r>
            <a:r>
              <a:rPr b="0" lang="en-US" sz="2800" spc="-1" strike="noStrike">
                <a:solidFill>
                  <a:srgbClr val="3465a4"/>
                </a:solidFill>
                <a:latin typeface="Seravek"/>
                <a:ea typeface="Raleway"/>
              </a:rPr>
              <a:t>; for the Father is seeking such to worship Him.</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US" sz="2800" spc="-1" strike="noStrike">
                <a:solidFill>
                  <a:srgbClr val="3465a4"/>
                </a:solidFill>
                <a:latin typeface="Seravek"/>
                <a:ea typeface="Raleway"/>
              </a:rPr>
              <a:t>James 2:10</a:t>
            </a:r>
            <a:endParaRPr b="0" lang="en-US" sz="2800" spc="-1" strike="noStrike">
              <a:latin typeface="Arial"/>
            </a:endParaRPr>
          </a:p>
          <a:p>
            <a:pPr>
              <a:lnSpc>
                <a:spcPct val="100000"/>
              </a:lnSpc>
            </a:pPr>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For whoever shall keep the whole law, and yet stumble in </a:t>
            </a:r>
            <a:r>
              <a:rPr b="1" lang="en-US" sz="2800" spc="-1" strike="noStrike">
                <a:solidFill>
                  <a:srgbClr val="3465a4"/>
                </a:solidFill>
                <a:latin typeface="Seravek"/>
                <a:ea typeface="Raleway"/>
              </a:rPr>
              <a:t>one</a:t>
            </a:r>
            <a:r>
              <a:rPr b="0" lang="en-US" sz="2800" spc="-1" strike="noStrike">
                <a:solidFill>
                  <a:srgbClr val="3465a4"/>
                </a:solidFill>
                <a:latin typeface="Seravek"/>
                <a:ea typeface="Raleway"/>
              </a:rPr>
              <a:t> point, he is guilty of </a:t>
            </a:r>
            <a:r>
              <a:rPr b="1" lang="en-US" sz="2800" spc="-1" strike="noStrike">
                <a:solidFill>
                  <a:srgbClr val="3465a4"/>
                </a:solidFill>
                <a:latin typeface="Seravek"/>
                <a:ea typeface="Raleway"/>
              </a:rPr>
              <a:t>all</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US" sz="2800" spc="-1" strike="noStrike">
                <a:solidFill>
                  <a:srgbClr val="3465a4"/>
                </a:solidFill>
                <a:latin typeface="Seravek"/>
                <a:ea typeface="Raleway"/>
              </a:rPr>
              <a:t>Proverbs 28:9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One who turns away his ear from hearing the </a:t>
            </a:r>
            <a:r>
              <a:rPr b="1" lang="en-US" sz="2800" spc="-1" strike="noStrike">
                <a:solidFill>
                  <a:srgbClr val="3465a4"/>
                </a:solidFill>
                <a:latin typeface="Seravek"/>
                <a:ea typeface="Raleway"/>
              </a:rPr>
              <a:t>law</a:t>
            </a:r>
            <a:r>
              <a:rPr b="0" lang="en-US" sz="2800" spc="-1" strike="noStrike">
                <a:solidFill>
                  <a:srgbClr val="3465a4"/>
                </a:solidFill>
                <a:latin typeface="Seravek"/>
                <a:ea typeface="Raleway"/>
              </a:rPr>
              <a:t>, even his </a:t>
            </a:r>
            <a:r>
              <a:rPr b="1" lang="en-US" sz="2800" spc="-1" strike="noStrike">
                <a:solidFill>
                  <a:srgbClr val="3465a4"/>
                </a:solidFill>
                <a:latin typeface="Seravek"/>
                <a:ea typeface="Raleway"/>
              </a:rPr>
              <a:t>prayer</a:t>
            </a:r>
            <a:r>
              <a:rPr b="0" lang="en-US" sz="2800" spc="-1" strike="noStrike">
                <a:solidFill>
                  <a:srgbClr val="3465a4"/>
                </a:solidFill>
                <a:latin typeface="Seravek"/>
                <a:ea typeface="Raleway"/>
              </a:rPr>
              <a:t> is an abomination.</a:t>
            </a: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sldImg"/>
          </p:nvPr>
        </p:nvSpPr>
        <p:spPr>
          <a:xfrm>
            <a:off x="533520" y="718560"/>
            <a:ext cx="6704640" cy="3771360"/>
          </a:xfrm>
          <a:prstGeom prst="rect">
            <a:avLst/>
          </a:prstGeom>
        </p:spPr>
      </p:sp>
      <p:sp>
        <p:nvSpPr>
          <p:cNvPr id="276" name="TextShape 2"/>
          <p:cNvSpPr txBox="1"/>
          <p:nvPr/>
        </p:nvSpPr>
        <p:spPr>
          <a:xfrm>
            <a:off x="457200" y="4800600"/>
            <a:ext cx="6858000" cy="5257800"/>
          </a:xfrm>
          <a:prstGeom prst="rect">
            <a:avLst/>
          </a:prstGeom>
          <a:noFill/>
          <a:ln w="0">
            <a:noFill/>
          </a:ln>
        </p:spPr>
        <p:txBody>
          <a:bodyPr lIns="0" rIns="0" tIns="0" bIns="0">
            <a:noAutofit/>
          </a:bodyPr>
          <a:p>
            <a:r>
              <a:rPr b="0" lang="en-US" sz="2800" spc="-1" strike="noStrike">
                <a:latin typeface="Seravek"/>
              </a:rPr>
              <a:t>   </a:t>
            </a:r>
            <a:r>
              <a:rPr b="0" lang="en-US" sz="2800" spc="-1" strike="noStrike">
                <a:latin typeface="Seravek"/>
              </a:rPr>
              <a:t>True worship comes from the heart renewed by God. It does not consist in doing away with the law which is the foundation of God’s government in heaven and earth. Following God and doing His will is not always easy. Sometimes it means standing alone.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How many will choose to follow God?</a:t>
            </a:r>
            <a:endParaRPr b="0" lang="en-US" sz="2800" spc="-1" strike="noStrike">
              <a:latin typeface="Raleway"/>
            </a:endParaRPr>
          </a:p>
          <a:p>
            <a:endParaRPr b="0" lang="en-US" sz="28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533520" y="718560"/>
            <a:ext cx="6704640" cy="3771360"/>
          </a:xfrm>
          <a:prstGeom prst="rect">
            <a:avLst/>
          </a:prstGeom>
        </p:spPr>
      </p:sp>
      <p:sp>
        <p:nvSpPr>
          <p:cNvPr id="278"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79"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Matthew 7:13,14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Enter by the narrow gate; for wide is the gate and broad is the way that leads to </a:t>
            </a:r>
            <a:r>
              <a:rPr b="1" lang="en-US" sz="2800" spc="-1" strike="noStrike">
                <a:solidFill>
                  <a:srgbClr val="3465a4"/>
                </a:solidFill>
                <a:latin typeface="Seravek"/>
                <a:ea typeface="Raleway"/>
              </a:rPr>
              <a:t>destruction</a:t>
            </a:r>
            <a:r>
              <a:rPr b="0" lang="en-US" sz="2800" spc="-1" strike="noStrike">
                <a:solidFill>
                  <a:srgbClr val="3465a4"/>
                </a:solidFill>
                <a:latin typeface="Seravek"/>
                <a:ea typeface="Raleway"/>
              </a:rPr>
              <a:t>, and there are </a:t>
            </a:r>
            <a:r>
              <a:rPr b="1" lang="en-US" sz="2800" spc="-1" strike="noStrike">
                <a:solidFill>
                  <a:srgbClr val="3465a4"/>
                </a:solidFill>
                <a:latin typeface="Seravek"/>
                <a:ea typeface="Raleway"/>
              </a:rPr>
              <a:t>many</a:t>
            </a:r>
            <a:r>
              <a:rPr b="0" lang="en-US" sz="2800" spc="-1" strike="noStrike">
                <a:solidFill>
                  <a:srgbClr val="3465a4"/>
                </a:solidFill>
                <a:latin typeface="Seravek"/>
                <a:ea typeface="Raleway"/>
              </a:rPr>
              <a:t> who go in by it. (14) Because narrow is the gate and difficult is the way which leads to</a:t>
            </a:r>
            <a:r>
              <a:rPr b="1" lang="en-US" sz="2800" spc="-1" strike="noStrike">
                <a:solidFill>
                  <a:srgbClr val="3465a4"/>
                </a:solidFill>
                <a:latin typeface="Seravek"/>
                <a:ea typeface="Raleway"/>
              </a:rPr>
              <a:t> life</a:t>
            </a:r>
            <a:r>
              <a:rPr b="0" lang="en-US" sz="2800" spc="-1" strike="noStrike">
                <a:solidFill>
                  <a:srgbClr val="3465a4"/>
                </a:solidFill>
                <a:latin typeface="Seravek"/>
                <a:ea typeface="Raleway"/>
              </a:rPr>
              <a:t>, and there are </a:t>
            </a:r>
            <a:r>
              <a:rPr b="1" lang="en-US" sz="2800" spc="-1" strike="noStrike">
                <a:solidFill>
                  <a:srgbClr val="3465a4"/>
                </a:solidFill>
                <a:latin typeface="Seravek"/>
                <a:ea typeface="Raleway"/>
              </a:rPr>
              <a:t>few</a:t>
            </a:r>
            <a:r>
              <a:rPr b="0" lang="en-US" sz="2800" spc="-1" strike="noStrike">
                <a:solidFill>
                  <a:srgbClr val="3465a4"/>
                </a:solidFill>
                <a:latin typeface="Seravek"/>
                <a:ea typeface="Raleway"/>
              </a:rPr>
              <a:t> who find it.</a:t>
            </a:r>
            <a:endParaRPr b="0" lang="en-US" sz="2800" spc="-1" strike="noStrike">
              <a:latin typeface="Arial"/>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533520" y="718560"/>
            <a:ext cx="6704640" cy="3771360"/>
          </a:xfrm>
          <a:prstGeom prst="rect">
            <a:avLst/>
          </a:prstGeom>
        </p:spPr>
      </p:sp>
      <p:sp>
        <p:nvSpPr>
          <p:cNvPr id="28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Consider the example of Daniel. Exiled to a foreign land as a teen, he never forgot the true God. His custom was to pray three times a day, and his fidelity to God was the secret of his blameless conduct and brilliant leadership. Daniel was high in command of the kingdom. His jealous and crafty enemies, stirred by Satan, plotted to ruin him. They influenced the king to make a law forbidding worship of anyone except the king for thirty days. The lions’ den was the penalty for violators of the decree.</a:t>
            </a:r>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533520" y="718560"/>
            <a:ext cx="6704640" cy="3771360"/>
          </a:xfrm>
          <a:prstGeom prst="rect">
            <a:avLst/>
          </a:prstGeom>
        </p:spPr>
      </p:sp>
      <p:sp>
        <p:nvSpPr>
          <p:cNvPr id="283" name="TextShape 2"/>
          <p:cNvSpPr txBox="1"/>
          <p:nvPr/>
        </p:nvSpPr>
        <p:spPr>
          <a:xfrm>
            <a:off x="457200" y="4716360"/>
            <a:ext cx="6858000" cy="5257800"/>
          </a:xfrm>
          <a:prstGeom prst="rect">
            <a:avLst/>
          </a:prstGeom>
          <a:noFill/>
          <a:ln w="0">
            <a:noFill/>
          </a:ln>
        </p:spPr>
        <p:txBody>
          <a:bodyPr lIns="0" rIns="0" tIns="0" bIns="0">
            <a:noAutofit/>
          </a:bodyPr>
          <a:p>
            <a:pPr>
              <a:lnSpc>
                <a:spcPct val="100000"/>
              </a:lnSpc>
            </a:pPr>
            <a:r>
              <a:rPr b="0" lang="en-US" sz="2700" spc="-1" strike="noStrike">
                <a:latin typeface="Seravek"/>
              </a:rPr>
              <a:t>  </a:t>
            </a:r>
            <a:r>
              <a:rPr b="0" lang="en-US" sz="2700" spc="-1" strike="noStrike">
                <a:latin typeface="Seravek"/>
              </a:rPr>
              <a:t>In all cases where the king had a right to command, Daniel would obey, but he never swerved in his allegiance to the King of Kings. Boldly and quietly he demonstrated that no power on earth has the right to come between man and God. He made no effort to hide his faithfulness. Three times the princes witnessed his prayers. Triumphantly they reported his defiance to the king.  Darius saw the trap they had laid for his most trusted adviser, but it was too late. The law could not be changed, and Daniel was thrown to the lions.</a:t>
            </a:r>
            <a:endParaRPr b="0" lang="en-US" sz="27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PlaceHolder 1"/>
          <p:cNvSpPr>
            <a:spLocks noGrp="1"/>
          </p:cNvSpPr>
          <p:nvPr>
            <p:ph type="sldImg"/>
          </p:nvPr>
        </p:nvSpPr>
        <p:spPr>
          <a:xfrm>
            <a:off x="533520" y="718560"/>
            <a:ext cx="6704640" cy="3771360"/>
          </a:xfrm>
          <a:prstGeom prst="rect">
            <a:avLst/>
          </a:prstGeom>
        </p:spPr>
      </p:sp>
      <p:sp>
        <p:nvSpPr>
          <p:cNvPr id="28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As Daniel was cast into the den, the king said, “Your God, whom you serve continually, will deliver you.”* And it was true. Through the courage of one man who chose to follow right rather than policy, Satan was defeated. The God of heaven was exalted and honored before all.</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Seravek"/>
              </a:rPr>
              <a:t>*Daniel 6:16</a:t>
            </a:r>
            <a:r>
              <a:rPr b="0" lang="en-US" sz="2800" spc="-1" strike="noStrike">
                <a:latin typeface="Raleway"/>
              </a:rPr>
              <a:t> </a:t>
            </a:r>
            <a:endParaRPr b="0" lang="en-US" sz="2800" spc="-1" strike="noStrike">
              <a:latin typeface="Raleway"/>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18560"/>
            <a:ext cx="6704640" cy="3771360"/>
          </a:xfrm>
          <a:prstGeom prst="rect">
            <a:avLst/>
          </a:prstGeom>
        </p:spPr>
      </p:sp>
      <p:sp>
        <p:nvSpPr>
          <p:cNvPr id="287" name="PlaceHolder 2"/>
          <p:cNvSpPr>
            <a:spLocks noGrp="1"/>
          </p:cNvSpPr>
          <p:nvPr>
            <p:ph type="body"/>
          </p:nvPr>
        </p:nvSpPr>
        <p:spPr>
          <a:xfrm>
            <a:off x="457200" y="4752000"/>
            <a:ext cx="6858000" cy="5764680"/>
          </a:xfrm>
          <a:prstGeom prst="rect">
            <a:avLst/>
          </a:prstGeom>
        </p:spPr>
        <p:txBody>
          <a:bodyPr lIns="0" rIns="0" tIns="0" bIns="0">
            <a:noAutofit/>
          </a:bodyPr>
          <a:p>
            <a:r>
              <a:rPr b="0" lang="en-US" sz="2600" spc="-1" strike="noStrike">
                <a:latin typeface="Seravek"/>
              </a:rPr>
              <a:t>   </a:t>
            </a:r>
            <a:r>
              <a:rPr b="0" lang="en-US" sz="2600" spc="-1" strike="noStrike">
                <a:latin typeface="Seravek"/>
              </a:rPr>
              <a:t>The lions did not harm Daniel. “My God sent His angel”, he said, “and shut the lions’ mouths, so that they have not hurt me, because I was found innocent before Him; and also, O king, I have done no wrong before you.”* Overjoyed, the king ordered that he be removed from the den, and his tormentors were cast in and shortly devoured. Daniel’s faithfulness was dramatically honored by God.</a:t>
            </a:r>
            <a:endParaRPr b="0" lang="en-US" sz="2600" spc="-1" strike="noStrike">
              <a:latin typeface="Raleway"/>
            </a:endParaRPr>
          </a:p>
          <a:p>
            <a:r>
              <a:rPr b="0" lang="en-US" sz="2600" spc="-1" strike="noStrike">
                <a:solidFill>
                  <a:srgbClr val="ff0000"/>
                </a:solidFill>
                <a:latin typeface="Seravek"/>
              </a:rPr>
              <a:t>   </a:t>
            </a:r>
            <a:r>
              <a:rPr b="0" lang="en-US" sz="2600" spc="-1" strike="noStrike">
                <a:solidFill>
                  <a:srgbClr val="ff0000"/>
                </a:solidFill>
                <a:latin typeface="Seravek"/>
              </a:rPr>
              <a:t>In earth’s last days, what will be the experience of God’s people?</a:t>
            </a:r>
            <a:endParaRPr b="0" lang="en-US" sz="2600" spc="-1" strike="noStrike">
              <a:latin typeface="Raleway"/>
            </a:endParaRPr>
          </a:p>
          <a:p>
            <a:endParaRPr b="0" lang="en-US" sz="2600" spc="-1" strike="noStrike">
              <a:latin typeface="Raleway"/>
            </a:endParaRPr>
          </a:p>
          <a:p>
            <a:r>
              <a:rPr b="0" lang="en-US" sz="2800" spc="-1" strike="noStrike">
                <a:latin typeface="Seravek"/>
              </a:rPr>
              <a:t>   </a:t>
            </a:r>
            <a:r>
              <a:rPr b="0" i="1" lang="en-US" sz="2000" spc="-1" strike="noStrike">
                <a:latin typeface="Seravek"/>
              </a:rPr>
              <a:t>*Daniel 6:22</a:t>
            </a:r>
            <a:br/>
            <a:endParaRPr b="0" lang="en-US" sz="20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18560"/>
            <a:ext cx="6704640" cy="3771360"/>
          </a:xfrm>
          <a:prstGeom prst="rect">
            <a:avLst/>
          </a:prstGeom>
        </p:spPr>
      </p:sp>
      <p:sp>
        <p:nvSpPr>
          <p:cNvPr id="289"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90" name="TextShape 3"/>
          <p:cNvSpPr txBox="1"/>
          <p:nvPr/>
        </p:nvSpPr>
        <p:spPr>
          <a:xfrm>
            <a:off x="457200" y="4572000"/>
            <a:ext cx="6979320" cy="53218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 </a:t>
            </a:r>
            <a:r>
              <a:rPr b="1" lang="en-GB" sz="2800" spc="-1" strike="noStrike">
                <a:solidFill>
                  <a:srgbClr val="3465a4"/>
                </a:solidFill>
                <a:latin typeface="Seravek"/>
                <a:ea typeface="ITC Souvenir Demi"/>
              </a:rPr>
              <a:t>Revelation 15:2</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   </a:t>
            </a:r>
            <a:r>
              <a:rPr b="0" lang="en-GB" sz="2800" spc="-1" strike="noStrike">
                <a:solidFill>
                  <a:srgbClr val="3465a4"/>
                </a:solidFill>
                <a:latin typeface="Seravek"/>
                <a:ea typeface="ITC Souvenir Demi"/>
              </a:rPr>
              <a:t>And I saw something like a sea of glass mingled with fire, and those who have the </a:t>
            </a:r>
            <a:r>
              <a:rPr b="1" lang="en-GB" sz="2800" spc="-1" strike="noStrike">
                <a:solidFill>
                  <a:srgbClr val="3465a4"/>
                </a:solidFill>
                <a:latin typeface="Seravek"/>
                <a:ea typeface="ITC Souvenir Demi"/>
              </a:rPr>
              <a:t>victory</a:t>
            </a:r>
            <a:r>
              <a:rPr b="0" lang="en-GB" sz="2800" spc="-1" strike="noStrike">
                <a:solidFill>
                  <a:srgbClr val="3465a4"/>
                </a:solidFill>
                <a:latin typeface="Seravek"/>
                <a:ea typeface="ITC Souvenir Demi"/>
              </a:rPr>
              <a:t> over the beast, over his image and over his mark and over the number of his name, standing on the sea of glass, having harps of God.</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Revelation 14:12</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   </a:t>
            </a:r>
            <a:r>
              <a:rPr b="0" lang="en-GB" sz="2800" spc="-1" strike="noStrike">
                <a:solidFill>
                  <a:srgbClr val="3465a4"/>
                </a:solidFill>
                <a:latin typeface="Seravek"/>
                <a:ea typeface="ITC Souvenir Demi"/>
              </a:rPr>
              <a:t>Here is the patience of the saints; here are those who keep the </a:t>
            </a:r>
            <a:r>
              <a:rPr b="1" lang="en-GB" sz="2800" spc="-1" strike="noStrike">
                <a:solidFill>
                  <a:srgbClr val="3465a4"/>
                </a:solidFill>
                <a:latin typeface="Seravek"/>
                <a:ea typeface="ITC Souvenir Demi"/>
              </a:rPr>
              <a:t>commandments</a:t>
            </a:r>
            <a:r>
              <a:rPr b="0" lang="en-GB" sz="2800" spc="-1" strike="noStrike">
                <a:solidFill>
                  <a:srgbClr val="3465a4"/>
                </a:solidFill>
                <a:latin typeface="Seravek"/>
                <a:ea typeface="ITC Souvenir Demi"/>
              </a:rPr>
              <a:t> of God and the </a:t>
            </a:r>
            <a:r>
              <a:rPr b="1" lang="en-GB" sz="2800" spc="-1" strike="noStrike">
                <a:solidFill>
                  <a:srgbClr val="3465a4"/>
                </a:solidFill>
                <a:latin typeface="Seravek"/>
                <a:ea typeface="ITC Souvenir Demi"/>
              </a:rPr>
              <a:t>faith</a:t>
            </a:r>
            <a:r>
              <a:rPr b="0" lang="en-GB" sz="2800" spc="-1" strike="noStrike">
                <a:solidFill>
                  <a:srgbClr val="3465a4"/>
                </a:solidFill>
                <a:latin typeface="Seravek"/>
                <a:ea typeface="ITC Souvenir Demi"/>
              </a:rPr>
              <a:t> of Jesus.</a:t>
            </a:r>
            <a:endParaRPr b="0" lang="en-US" sz="2800" spc="-1" strike="noStrike">
              <a:latin typeface="Arial"/>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PlaceHolder 1"/>
          <p:cNvSpPr>
            <a:spLocks noGrp="1"/>
          </p:cNvSpPr>
          <p:nvPr>
            <p:ph type="sldImg"/>
          </p:nvPr>
        </p:nvSpPr>
        <p:spPr>
          <a:xfrm>
            <a:off x="533520" y="718560"/>
            <a:ext cx="6704640" cy="3771360"/>
          </a:xfrm>
          <a:prstGeom prst="rect">
            <a:avLst/>
          </a:prstGeom>
        </p:spPr>
      </p:sp>
      <p:sp>
        <p:nvSpPr>
          <p:cNvPr id="29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In the closing days of this earth’s history, t</a:t>
            </a:r>
            <a:r>
              <a:rPr b="0" lang="en-US" sz="2800" spc="-1" strike="noStrike">
                <a:latin typeface="Seravek"/>
              </a:rPr>
              <a:t>he final struggle between good and evil will once again bring to the forefront issues concerning God’s law. All the powers of evil will be arrayed against the faithful worshipers who dare to keep all of God’s commandments. But God will interpose to deliver His people -  those who have chosen to be faithful to Him no matter what.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Will you be among them?</a:t>
            </a:r>
            <a:r>
              <a:rPr b="0" lang="en-US" sz="2800" spc="-1" strike="noStrike">
                <a:solidFill>
                  <a:srgbClr val="ff0000"/>
                </a:solidFill>
                <a:latin typeface="Raleway"/>
              </a:rPr>
              <a:t> </a:t>
            </a:r>
            <a:endParaRPr b="0" lang="en-US" sz="28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287C9C0F-21E0-4151-9886-009E22B3F980}"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image" Target="../media/image39.jpeg"/><Relationship Id="rId3" Type="http://schemas.openxmlformats.org/officeDocument/2006/relationships/slideLayout" Target="../slideLayouts/slideLayout1.xml"/><Relationship Id="rId4"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xml"/><Relationship Id="rId3" Type="http://schemas.openxmlformats.org/officeDocument/2006/relationships/notesSlide" Target="../notesSlides/notesSlide6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God’s 7th-Day</a:t>
            </a:r>
            <a:endParaRPr b="0" lang="en-US" sz="4000" spc="-1" strike="noStrike">
              <a:latin typeface="Arial"/>
            </a:endParaRPr>
          </a:p>
          <a:p>
            <a:pPr algn="ctr"/>
            <a:r>
              <a:rPr b="0" lang="en-US" sz="4000" spc="-1" strike="noStrike">
                <a:latin typeface="ITC Souvenir Demi"/>
                <a:ea typeface="ITC Souvenir Demi"/>
              </a:rPr>
              <a:t>Sabbath</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14040" y="-468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0"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14040" y="-468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4" name="" descr=""/>
          <p:cNvPicPr/>
          <p:nvPr/>
        </p:nvPicPr>
        <p:blipFill>
          <a:blip r:embed="rId1"/>
          <a:stretch/>
        </p:blipFill>
        <p:spPr>
          <a:xfrm>
            <a:off x="-360" y="1440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14040" y="-468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7" name="" descr=""/>
          <p:cNvPicPr/>
          <p:nvPr/>
        </p:nvPicPr>
        <p:blipFill>
          <a:blip r:embed="rId1"/>
          <a:stretch/>
        </p:blipFill>
        <p:spPr>
          <a:xfrm>
            <a:off x="360" y="0"/>
            <a:ext cx="10079640" cy="5669640"/>
          </a:xfrm>
          <a:prstGeom prst="rect">
            <a:avLst/>
          </a:prstGeom>
          <a:ln w="0">
            <a:noFill/>
          </a:ln>
        </p:spPr>
      </p:pic>
      <p:sp>
        <p:nvSpPr>
          <p:cNvPr id="58" name="TextShape 1"/>
          <p:cNvSpPr txBox="1"/>
          <p:nvPr/>
        </p:nvSpPr>
        <p:spPr>
          <a:xfrm>
            <a:off x="0" y="36000"/>
            <a:ext cx="3886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2:1-3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 descr=""/>
          <p:cNvPicPr/>
          <p:nvPr/>
        </p:nvPicPr>
        <p:blipFill>
          <a:blip r:embed="rId1"/>
          <a:stretch/>
        </p:blipFill>
        <p:spPr>
          <a:xfrm>
            <a:off x="-360" y="14400"/>
            <a:ext cx="10079640" cy="5669640"/>
          </a:xfrm>
          <a:prstGeom prst="rect">
            <a:avLst/>
          </a:prstGeom>
          <a:ln w="0">
            <a:noFill/>
          </a:ln>
        </p:spPr>
      </p:pic>
      <p:sp>
        <p:nvSpPr>
          <p:cNvPr id="60"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2:1-3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Thus the heavens and the earth, and all the host of them, were finished. (2) And on the seventh day God ended His work which He had done, and He ______ on the seventh day from all His work which He had done. (3) Then God _______ the seventh day and __________ it, because in it He rested from all His work which God had created and made.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080000" cy="5670000"/>
          </a:xfrm>
          <a:prstGeom prst="rect">
            <a:avLst/>
          </a:prstGeom>
          <a:ln w="0">
            <a:noFill/>
          </a:ln>
        </p:spPr>
      </p:pic>
      <p:sp>
        <p:nvSpPr>
          <p:cNvPr id="62"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Job 38:4-7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360" y="14400"/>
            <a:ext cx="10079640" cy="5669640"/>
          </a:xfrm>
          <a:prstGeom prst="rect">
            <a:avLst/>
          </a:prstGeom>
          <a:ln w="0">
            <a:noFill/>
          </a:ln>
        </p:spPr>
      </p:pic>
      <p:sp>
        <p:nvSpPr>
          <p:cNvPr id="64"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Job 38:4-7</a:t>
            </a:r>
            <a:endParaRPr b="0" lang="en-US" sz="5400" spc="-1" strike="noStrike">
              <a:latin typeface="Arial"/>
            </a:endParaRPr>
          </a:p>
          <a:p>
            <a:pPr>
              <a:lnSpc>
                <a:spcPct val="100000"/>
              </a:lnSpc>
            </a:pPr>
            <a:r>
              <a:rPr b="0" lang="en-US" sz="2800" spc="-1" strike="noStrike">
                <a:solidFill>
                  <a:srgbClr val="3465a4"/>
                </a:solidFill>
                <a:latin typeface="Raleway"/>
                <a:ea typeface="Calibri"/>
              </a:rPr>
              <a:t>   “</a:t>
            </a:r>
            <a:r>
              <a:rPr b="0" lang="en-US" sz="2800" spc="-1" strike="noStrike">
                <a:solidFill>
                  <a:srgbClr val="3465a4"/>
                </a:solidFill>
                <a:latin typeface="Raleway"/>
                <a:ea typeface="Calibri"/>
              </a:rPr>
              <a:t>Where were you when I laid the foundations of the earth? Tell Me, if you have understanding. (5) Who determined its measurements? Surely you know! Or who stretched the line upon it? (6) To what were its foundations fastened? Or who laid its cornerstone, (7) when the morning stars ____ together, And all the sons of God _______ for___?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5" name="" descr=""/>
          <p:cNvPicPr/>
          <p:nvPr/>
        </p:nvPicPr>
        <p:blipFill>
          <a:blip r:embed="rId1"/>
          <a:stretch/>
        </p:blipFill>
        <p:spPr>
          <a:xfrm>
            <a:off x="0" y="0"/>
            <a:ext cx="10080000" cy="5670000"/>
          </a:xfrm>
          <a:prstGeom prst="rect">
            <a:avLst/>
          </a:prstGeom>
          <a:ln w="0">
            <a:noFill/>
          </a:ln>
        </p:spPr>
      </p:pic>
      <p:sp>
        <p:nvSpPr>
          <p:cNvPr id="66"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Romans 1:20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7" name="" descr=""/>
          <p:cNvPicPr/>
          <p:nvPr/>
        </p:nvPicPr>
        <p:blipFill>
          <a:blip r:embed="rId1"/>
          <a:stretch/>
        </p:blipFill>
        <p:spPr>
          <a:xfrm>
            <a:off x="-360" y="14400"/>
            <a:ext cx="10079640" cy="5669640"/>
          </a:xfrm>
          <a:prstGeom prst="rect">
            <a:avLst/>
          </a:prstGeom>
          <a:ln w="0">
            <a:noFill/>
          </a:ln>
        </p:spPr>
      </p:pic>
      <p:sp>
        <p:nvSpPr>
          <p:cNvPr id="68"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Romans 1:20</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since the creation of the world His invisible attributes are clearly seen, being __________ by the things that are ____, even His eternal _____ and Godhead...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9" name="" descr=""/>
          <p:cNvPicPr/>
          <p:nvPr/>
        </p:nvPicPr>
        <p:blipFill>
          <a:blip r:embed="rId1"/>
          <a:stretch/>
        </p:blipFill>
        <p:spPr>
          <a:xfrm>
            <a:off x="0" y="0"/>
            <a:ext cx="10080000" cy="5670000"/>
          </a:xfrm>
          <a:prstGeom prst="rect">
            <a:avLst/>
          </a:prstGeom>
          <a:ln w="0">
            <a:noFill/>
          </a:ln>
        </p:spPr>
      </p:pic>
      <p:sp>
        <p:nvSpPr>
          <p:cNvPr id="70" name="TextShape 1"/>
          <p:cNvSpPr txBox="1"/>
          <p:nvPr/>
        </p:nvSpPr>
        <p:spPr>
          <a:xfrm>
            <a:off x="5437800" y="0"/>
            <a:ext cx="4822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40:25,26,28,29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360" y="14400"/>
            <a:ext cx="10079640" cy="5669640"/>
          </a:xfrm>
          <a:prstGeom prst="rect">
            <a:avLst/>
          </a:prstGeom>
          <a:ln w="0">
            <a:noFill/>
          </a:ln>
        </p:spPr>
      </p:pic>
      <p:sp>
        <p:nvSpPr>
          <p:cNvPr id="72"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40:25,26,28,29</a:t>
            </a:r>
            <a:endParaRPr b="0" lang="en-US" sz="5400" spc="-1" strike="noStrike">
              <a:latin typeface="Arial"/>
            </a:endParaRPr>
          </a:p>
          <a:p>
            <a:pPr>
              <a:lnSpc>
                <a:spcPct val="100000"/>
              </a:lnSpc>
            </a:pPr>
            <a:r>
              <a:rPr b="0" lang="en-US" sz="2600" spc="-1" strike="noStrike">
                <a:solidFill>
                  <a:srgbClr val="3465a4"/>
                </a:solidFill>
                <a:latin typeface="Raleway"/>
                <a:ea typeface="Microsoft YaHei"/>
              </a:rPr>
              <a:t>   “</a:t>
            </a:r>
            <a:r>
              <a:rPr b="0" lang="en-US" sz="2600" spc="-1" strike="noStrike">
                <a:solidFill>
                  <a:srgbClr val="3465a4"/>
                </a:solidFill>
                <a:latin typeface="Raleway"/>
                <a:ea typeface="Microsoft YaHei"/>
              </a:rPr>
              <a:t>To whom then will you liken Me, or to whom shall I be equal?” says the Holy One. (26) Lift up your eyes on high, and see Who has created these things, Who brings out their host by number; He calls them all by name, by the greatness of His might and the strength of His power; not one is missing. (28)...The everlasting ___, the ____, the _______ of the ends of the earth, neither faints nor is weary...(29) He gives power to the weak, and to those who have no might He increases strength.</a:t>
            </a:r>
            <a:r>
              <a:rPr b="0" lang="en-US" sz="3000" spc="-1" strike="noStrike">
                <a:solidFill>
                  <a:srgbClr val="3465a4"/>
                </a:solidFill>
                <a:latin typeface="Raleway"/>
                <a:ea typeface="Raleway"/>
              </a:rPr>
              <a:t>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4" name="" descr=""/>
          <p:cNvPicPr/>
          <p:nvPr/>
        </p:nvPicPr>
        <p:blipFill>
          <a:blip r:embed="rId1"/>
          <a:stretch/>
        </p:blipFill>
        <p:spPr>
          <a:xfrm>
            <a:off x="0" y="0"/>
            <a:ext cx="10080000" cy="5670000"/>
          </a:xfrm>
          <a:prstGeom prst="rect">
            <a:avLst/>
          </a:prstGeom>
          <a:ln w="0">
            <a:noFill/>
          </a:ln>
        </p:spPr>
      </p:pic>
      <p:sp>
        <p:nvSpPr>
          <p:cNvPr id="75" name="TextShape 1"/>
          <p:cNvSpPr txBox="1"/>
          <p:nvPr/>
        </p:nvSpPr>
        <p:spPr>
          <a:xfrm>
            <a:off x="62676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11:28 </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6" name="" descr=""/>
          <p:cNvPicPr/>
          <p:nvPr/>
        </p:nvPicPr>
        <p:blipFill>
          <a:blip r:embed="rId1"/>
          <a:stretch/>
        </p:blipFill>
        <p:spPr>
          <a:xfrm>
            <a:off x="-360" y="14400"/>
            <a:ext cx="10079640" cy="5669640"/>
          </a:xfrm>
          <a:prstGeom prst="rect">
            <a:avLst/>
          </a:prstGeom>
          <a:ln w="0">
            <a:noFill/>
          </a:ln>
        </p:spPr>
      </p:pic>
      <p:sp>
        <p:nvSpPr>
          <p:cNvPr id="77"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11:28</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Come to Me, all you who labor and are heavy laden, and I will give you ____.</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8" name="" descr=""/>
          <p:cNvPicPr/>
          <p:nvPr/>
        </p:nvPicPr>
        <p:blipFill>
          <a:blip r:embed="rId1"/>
          <a:stretch/>
        </p:blipFill>
        <p:spPr>
          <a:xfrm>
            <a:off x="0" y="0"/>
            <a:ext cx="10080000" cy="5670000"/>
          </a:xfrm>
          <a:prstGeom prst="rect">
            <a:avLst/>
          </a:prstGeom>
          <a:ln w="0">
            <a:noFill/>
          </a:ln>
        </p:spPr>
      </p:pic>
      <p:sp>
        <p:nvSpPr>
          <p:cNvPr id="79" name="TextShape 1"/>
          <p:cNvSpPr txBox="1"/>
          <p:nvPr/>
        </p:nvSpPr>
        <p:spPr>
          <a:xfrm>
            <a:off x="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20:12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0" name="" descr=""/>
          <p:cNvPicPr/>
          <p:nvPr/>
        </p:nvPicPr>
        <p:blipFill>
          <a:blip r:embed="rId1"/>
          <a:stretch/>
        </p:blipFill>
        <p:spPr>
          <a:xfrm>
            <a:off x="-360" y="14400"/>
            <a:ext cx="10079640" cy="5669640"/>
          </a:xfrm>
          <a:prstGeom prst="rect">
            <a:avLst/>
          </a:prstGeom>
          <a:ln w="0">
            <a:noFill/>
          </a:ln>
        </p:spPr>
      </p:pic>
      <p:sp>
        <p:nvSpPr>
          <p:cNvPr id="81"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20:12</a:t>
            </a:r>
            <a:endParaRPr b="0" lang="en-US" sz="5400" spc="-1" strike="noStrike">
              <a:latin typeface="Arial"/>
            </a:endParaRPr>
          </a:p>
          <a:p>
            <a:pPr>
              <a:lnSpc>
                <a:spcPct val="120000"/>
              </a:lnSpc>
            </a:pPr>
            <a:r>
              <a:rPr b="0" lang="en-US" sz="2800" spc="-1" strike="noStrike">
                <a:solidFill>
                  <a:srgbClr val="3465a4"/>
                </a:solidFill>
                <a:latin typeface="Raleway"/>
                <a:ea typeface="Microsoft YaHei"/>
              </a:rPr>
              <a:t>   </a:t>
            </a:r>
            <a:r>
              <a:rPr b="0" lang="en-US" sz="2800" spc="-1" strike="noStrike">
                <a:solidFill>
                  <a:srgbClr val="3465a4"/>
                </a:solidFill>
                <a:latin typeface="Raleway"/>
                <a:ea typeface="Microsoft YaHei"/>
              </a:rPr>
              <a:t>Moreover I also gave them My Sabbaths, to be a ____ between them and Me, that they might know that I am the Lord who __________ them.</a:t>
            </a:r>
            <a:endParaRPr b="0" lang="en-US" sz="28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3" name="" descr=""/>
          <p:cNvPicPr/>
          <p:nvPr/>
        </p:nvPicPr>
        <p:blipFill>
          <a:blip r:embed="rId1"/>
          <a:stretch/>
        </p:blipFill>
        <p:spPr>
          <a:xfrm>
            <a:off x="0" y="0"/>
            <a:ext cx="10080000" cy="5670000"/>
          </a:xfrm>
          <a:prstGeom prst="rect">
            <a:avLst/>
          </a:prstGeom>
          <a:ln w="0">
            <a:noFill/>
          </a:ln>
        </p:spPr>
      </p:pic>
      <p:sp>
        <p:nvSpPr>
          <p:cNvPr id="84"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2:13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360" y="14400"/>
            <a:ext cx="10079640" cy="5669640"/>
          </a:xfrm>
          <a:prstGeom prst="rect">
            <a:avLst/>
          </a:prstGeom>
          <a:ln w="0">
            <a:noFill/>
          </a:ln>
        </p:spPr>
      </p:pic>
      <p:sp>
        <p:nvSpPr>
          <p:cNvPr id="86"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2:1-3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Thus the heavens and the earth, and all the host of them, were ________. (2) And on the seventh day God _____ His work which He had done, and He ______ on the seventh day from all His work which He had done. (3) Then God blessed the seventh day and sanctified it, because in it He rested from all His work which God had created and made.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 descr=""/>
          <p:cNvPicPr/>
          <p:nvPr/>
        </p:nvPicPr>
        <p:blipFill>
          <a:blip r:embed="rId1"/>
          <a:stretch/>
        </p:blipFill>
        <p:spPr>
          <a:xfrm>
            <a:off x="-360" y="1440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8" name="" descr=""/>
          <p:cNvPicPr/>
          <p:nvPr/>
        </p:nvPicPr>
        <p:blipFill>
          <a:blip r:embed="rId1"/>
          <a:stretch/>
        </p:blipFill>
        <p:spPr>
          <a:xfrm>
            <a:off x="-360" y="14400"/>
            <a:ext cx="10079640" cy="5669640"/>
          </a:xfrm>
          <a:prstGeom prst="rect">
            <a:avLst/>
          </a:prstGeom>
          <a:ln w="0">
            <a:noFill/>
          </a:ln>
        </p:spPr>
      </p:pic>
      <p:sp>
        <p:nvSpPr>
          <p:cNvPr id="89" name="TextShape 1"/>
          <p:cNvSpPr txBox="1"/>
          <p:nvPr/>
        </p:nvSpPr>
        <p:spPr>
          <a:xfrm>
            <a:off x="6447600" y="144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16:28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0" name="" descr=""/>
          <p:cNvPicPr/>
          <p:nvPr/>
        </p:nvPicPr>
        <p:blipFill>
          <a:blip r:embed="rId1"/>
          <a:stretch/>
        </p:blipFill>
        <p:spPr>
          <a:xfrm>
            <a:off x="-360" y="14400"/>
            <a:ext cx="10079640" cy="5669640"/>
          </a:xfrm>
          <a:prstGeom prst="rect">
            <a:avLst/>
          </a:prstGeom>
          <a:ln w="0">
            <a:noFill/>
          </a:ln>
        </p:spPr>
      </p:pic>
      <p:sp>
        <p:nvSpPr>
          <p:cNvPr id="91"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16:28</a:t>
            </a:r>
            <a:endParaRPr b="0" lang="en-US" sz="5400" spc="-1" strike="noStrike">
              <a:latin typeface="Arial"/>
            </a:endParaRPr>
          </a:p>
          <a:p>
            <a:pPr>
              <a:lnSpc>
                <a:spcPct val="120000"/>
              </a:lnSpc>
            </a:pPr>
            <a:r>
              <a:rPr b="0" lang="en-US" sz="3000" spc="-1" strike="noStrike">
                <a:solidFill>
                  <a:srgbClr val="3465a4"/>
                </a:solidFill>
                <a:latin typeface="Raleway"/>
                <a:ea typeface="Microsoft YaHei"/>
              </a:rPr>
              <a:t>   </a:t>
            </a:r>
            <a:r>
              <a:rPr b="0" lang="en-US" sz="3000" spc="-1" strike="noStrike">
                <a:solidFill>
                  <a:srgbClr val="3465a4"/>
                </a:solidFill>
                <a:latin typeface="Raleway"/>
                <a:ea typeface="Microsoft YaHei"/>
              </a:rPr>
              <a:t>And the Lord said to Moses, “How long do you refuse to keep My ____________ and My ____?</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2" name="" descr=""/>
          <p:cNvPicPr/>
          <p:nvPr/>
        </p:nvPicPr>
        <p:blipFill>
          <a:blip r:embed="rId1"/>
          <a:stretch/>
        </p:blipFill>
        <p:spPr>
          <a:xfrm>
            <a:off x="-360" y="14400"/>
            <a:ext cx="10079640" cy="5669640"/>
          </a:xfrm>
          <a:prstGeom prst="rect">
            <a:avLst/>
          </a:prstGeom>
          <a:ln w="0">
            <a:noFill/>
          </a:ln>
        </p:spPr>
      </p:pic>
      <p:sp>
        <p:nvSpPr>
          <p:cNvPr id="93" name="TextShape 1"/>
          <p:cNvSpPr txBox="1"/>
          <p:nvPr/>
        </p:nvSpPr>
        <p:spPr>
          <a:xfrm>
            <a:off x="6172200" y="522684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Exods 16:22-26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4" name="" descr=""/>
          <p:cNvPicPr/>
          <p:nvPr/>
        </p:nvPicPr>
        <p:blipFill>
          <a:blip r:embed="rId1"/>
          <a:stretch/>
        </p:blipFill>
        <p:spPr>
          <a:xfrm>
            <a:off x="-360" y="14400"/>
            <a:ext cx="10079640" cy="5669640"/>
          </a:xfrm>
          <a:prstGeom prst="rect">
            <a:avLst/>
          </a:prstGeom>
          <a:ln w="0">
            <a:noFill/>
          </a:ln>
        </p:spPr>
      </p:pic>
      <p:sp>
        <p:nvSpPr>
          <p:cNvPr id="95" name="TextShape 1"/>
          <p:cNvSpPr txBox="1"/>
          <p:nvPr/>
        </p:nvSpPr>
        <p:spPr>
          <a:xfrm>
            <a:off x="231120" y="231120"/>
            <a:ext cx="9793800" cy="54640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16:22,23</a:t>
            </a:r>
            <a:endParaRPr b="0" lang="en-US" sz="5400" spc="-1" strike="noStrike">
              <a:latin typeface="Arial"/>
            </a:endParaRPr>
          </a:p>
          <a:p>
            <a:pPr>
              <a:lnSpc>
                <a:spcPct val="120000"/>
              </a:lnSpc>
            </a:pPr>
            <a:r>
              <a:rPr b="0" lang="en-US" sz="2800" spc="-1" strike="noStrike">
                <a:solidFill>
                  <a:srgbClr val="3465a4"/>
                </a:solidFill>
                <a:latin typeface="Raleway"/>
                <a:ea typeface="Microsoft YaHei"/>
              </a:rPr>
              <a:t>   </a:t>
            </a:r>
            <a:r>
              <a:rPr b="0" lang="en-US" sz="2800" spc="-1" strike="noStrike">
                <a:solidFill>
                  <a:srgbClr val="3465a4"/>
                </a:solidFill>
                <a:latin typeface="Raleway"/>
                <a:ea typeface="Microsoft YaHei"/>
              </a:rPr>
              <a:t>And so it was, on the sixth day, that they gathered _____ as much bread, two omers for each one. And all the rulers of the congregation came and told Moses. (23) Then he said to them, “This is what the Lord has said: ‘Tomorrow is a Sabbath ____, a holy _______ to the Lord. Bake what you will bake today, and boil what you will boil; and lay up for yourselves all that remains, to be kept until morning.’ ”</a:t>
            </a:r>
            <a:endParaRPr b="0" lang="en-US" sz="28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6" name="" descr=""/>
          <p:cNvPicPr/>
          <p:nvPr/>
        </p:nvPicPr>
        <p:blipFill>
          <a:blip r:embed="rId1"/>
          <a:stretch/>
        </p:blipFill>
        <p:spPr>
          <a:xfrm>
            <a:off x="-360" y="14400"/>
            <a:ext cx="10079640" cy="5669640"/>
          </a:xfrm>
          <a:prstGeom prst="rect">
            <a:avLst/>
          </a:prstGeom>
          <a:ln w="0">
            <a:noFill/>
          </a:ln>
        </p:spPr>
      </p:pic>
      <p:sp>
        <p:nvSpPr>
          <p:cNvPr id="97"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16:24-26</a:t>
            </a:r>
            <a:endParaRPr b="0" lang="en-US" sz="5400" spc="-1" strike="noStrike">
              <a:latin typeface="Arial"/>
            </a:endParaRPr>
          </a:p>
          <a:p>
            <a:pPr>
              <a:lnSpc>
                <a:spcPct val="120000"/>
              </a:lnSpc>
            </a:pPr>
            <a:r>
              <a:rPr b="0" lang="en-US" sz="2800" spc="-1" strike="noStrike">
                <a:solidFill>
                  <a:srgbClr val="3465a4"/>
                </a:solidFill>
                <a:latin typeface="Raleway"/>
                <a:ea typeface="Microsoft YaHei"/>
              </a:rPr>
              <a:t>   </a:t>
            </a:r>
            <a:r>
              <a:rPr b="0" lang="en-US" sz="2800" spc="-1" strike="noStrike">
                <a:solidFill>
                  <a:srgbClr val="3465a4"/>
                </a:solidFill>
                <a:latin typeface="Raleway"/>
                <a:ea typeface="Microsoft YaHei"/>
              </a:rPr>
              <a:t>So they laid it up till morning, as Moses commanded; and it did not stink, nor were there any _____ in it. (25) Then Moses said, “Eat that today, for today is a Sabbath to the Lord; today you will not find it in the field. (26) Six days you shall gather it, but on the seventh day, the _______, there will be ____.”</a:t>
            </a:r>
            <a:endParaRPr b="0" lang="en-US" sz="28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8" name="" descr=""/>
          <p:cNvPicPr/>
          <p:nvPr/>
        </p:nvPicPr>
        <p:blipFill>
          <a:blip r:embed="rId1"/>
          <a:stretch/>
        </p:blipFill>
        <p:spPr>
          <a:xfrm>
            <a:off x="0" y="0"/>
            <a:ext cx="10080000" cy="5670000"/>
          </a:xfrm>
          <a:prstGeom prst="rect">
            <a:avLst/>
          </a:prstGeom>
          <a:ln w="0">
            <a:noFill/>
          </a:ln>
        </p:spPr>
      </p:pic>
      <p:sp>
        <p:nvSpPr>
          <p:cNvPr id="99" name="TextShape 1"/>
          <p:cNvSpPr txBox="1"/>
          <p:nvPr/>
        </p:nvSpPr>
        <p:spPr>
          <a:xfrm>
            <a:off x="698580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Luke 4:16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0" name="" descr=""/>
          <p:cNvPicPr/>
          <p:nvPr/>
        </p:nvPicPr>
        <p:blipFill>
          <a:blip r:embed="rId1"/>
          <a:stretch/>
        </p:blipFill>
        <p:spPr>
          <a:xfrm>
            <a:off x="-360" y="14400"/>
            <a:ext cx="10079640" cy="5669640"/>
          </a:xfrm>
          <a:prstGeom prst="rect">
            <a:avLst/>
          </a:prstGeom>
          <a:ln w="0">
            <a:noFill/>
          </a:ln>
        </p:spPr>
      </p:pic>
      <p:sp>
        <p:nvSpPr>
          <p:cNvPr id="101" name="TextShape 1"/>
          <p:cNvSpPr txBox="1"/>
          <p:nvPr/>
        </p:nvSpPr>
        <p:spPr>
          <a:xfrm>
            <a:off x="22428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4:16</a:t>
            </a:r>
            <a:endParaRPr b="0" lang="en-US" sz="5400" spc="-1" strike="noStrike">
              <a:latin typeface="Arial"/>
            </a:endParaRPr>
          </a:p>
          <a:p>
            <a:pPr>
              <a:lnSpc>
                <a:spcPct val="120000"/>
              </a:lnSpc>
            </a:pPr>
            <a:r>
              <a:rPr b="0" lang="en-US" sz="3000" spc="-1" strike="noStrike">
                <a:solidFill>
                  <a:srgbClr val="3465a4"/>
                </a:solidFill>
                <a:latin typeface="Raleway"/>
                <a:ea typeface="Microsoft YaHei"/>
              </a:rPr>
              <a:t>   </a:t>
            </a:r>
            <a:r>
              <a:rPr b="0" lang="en-US" sz="3000" spc="-1" strike="noStrike">
                <a:solidFill>
                  <a:srgbClr val="3465a4"/>
                </a:solidFill>
                <a:latin typeface="Raleway"/>
                <a:ea typeface="Microsoft YaHei"/>
              </a:rPr>
              <a:t>So He came to Nazareth, where He had been brought up. And as His ______ was, He went into the _________ on the _______ day, and stood up to read.</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2" name="" descr=""/>
          <p:cNvPicPr/>
          <p:nvPr/>
        </p:nvPicPr>
        <p:blipFill>
          <a:blip r:embed="rId1"/>
          <a:stretch/>
        </p:blipFill>
        <p:spPr>
          <a:xfrm>
            <a:off x="-360" y="14400"/>
            <a:ext cx="10079640" cy="5669640"/>
          </a:xfrm>
          <a:prstGeom prst="rect">
            <a:avLst/>
          </a:prstGeom>
          <a:ln w="0">
            <a:noFill/>
          </a:ln>
        </p:spPr>
      </p:pic>
      <p:sp>
        <p:nvSpPr>
          <p:cNvPr id="103" name="TextShape 1"/>
          <p:cNvSpPr txBox="1"/>
          <p:nvPr/>
        </p:nvSpPr>
        <p:spPr>
          <a:xfrm>
            <a:off x="6863400" y="144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Mark 3:2-4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360" y="9360"/>
            <a:ext cx="10079640" cy="5669640"/>
          </a:xfrm>
          <a:prstGeom prst="rect">
            <a:avLst/>
          </a:prstGeom>
          <a:ln w="0">
            <a:noFill/>
          </a:ln>
        </p:spPr>
      </p:pic>
      <p:sp>
        <p:nvSpPr>
          <p:cNvPr id="105" name="TextShape 1"/>
          <p:cNvSpPr txBox="1"/>
          <p:nvPr/>
        </p:nvSpPr>
        <p:spPr>
          <a:xfrm>
            <a:off x="224280" y="231120"/>
            <a:ext cx="9793800" cy="57211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Mark 3:2-4</a:t>
            </a:r>
            <a:endParaRPr b="0" lang="en-US" sz="5400" spc="-1" strike="noStrike">
              <a:latin typeface="Arial"/>
            </a:endParaRPr>
          </a:p>
          <a:p>
            <a:pPr>
              <a:lnSpc>
                <a:spcPct val="120000"/>
              </a:lnSpc>
            </a:pPr>
            <a:r>
              <a:rPr b="0" lang="en-US" sz="3000" spc="-1" strike="noStrike">
                <a:solidFill>
                  <a:srgbClr val="3465a4"/>
                </a:solidFill>
                <a:latin typeface="Raleway"/>
                <a:ea typeface="Microsoft YaHei"/>
              </a:rPr>
              <a:t>    </a:t>
            </a:r>
            <a:r>
              <a:rPr b="0" lang="en-US" sz="3000" spc="-1" strike="noStrike">
                <a:solidFill>
                  <a:srgbClr val="3465a4"/>
                </a:solidFill>
                <a:latin typeface="Raleway"/>
                <a:ea typeface="Microsoft YaHei"/>
              </a:rPr>
              <a:t>So they watched Him closely, whether He would heal him on the Sabbath, so that they might accuse Him. (3) And He said to the man who had the withered hand, “Step forward.” (4) Then He said to them, “Is it ______ on the Sabbath to do ____ or to do evil, to save life or to kill?” But they kept silent.</a:t>
            </a:r>
            <a:endParaRPr b="0" lang="en-US" sz="3000" spc="-1" strike="noStrike">
              <a:latin typeface="Arial"/>
            </a:endParaRPr>
          </a:p>
          <a:p>
            <a:pPr>
              <a:lnSpc>
                <a:spcPct val="120000"/>
              </a:lnSpc>
            </a:pP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360" y="0"/>
            <a:ext cx="10079640" cy="5684040"/>
          </a:xfrm>
          <a:prstGeom prst="rect">
            <a:avLst/>
          </a:prstGeom>
          <a:ln w="0">
            <a:noFill/>
          </a:ln>
        </p:spPr>
      </p:pic>
      <p:sp>
        <p:nvSpPr>
          <p:cNvPr id="107"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12:11,12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8" name="" descr=""/>
          <p:cNvPicPr/>
          <p:nvPr/>
        </p:nvPicPr>
        <p:blipFill>
          <a:blip r:embed="rId1"/>
          <a:stretch/>
        </p:blipFill>
        <p:spPr>
          <a:xfrm>
            <a:off x="-360" y="14400"/>
            <a:ext cx="10079640" cy="5669640"/>
          </a:xfrm>
          <a:prstGeom prst="rect">
            <a:avLst/>
          </a:prstGeom>
          <a:ln w="0">
            <a:noFill/>
          </a:ln>
        </p:spPr>
      </p:pic>
      <p:sp>
        <p:nvSpPr>
          <p:cNvPr id="109"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12:11,12</a:t>
            </a:r>
            <a:endParaRPr b="0" lang="en-US" sz="5400" spc="-1" strike="noStrike">
              <a:latin typeface="Arial"/>
            </a:endParaRPr>
          </a:p>
          <a:p>
            <a:pPr>
              <a:lnSpc>
                <a:spcPct val="120000"/>
              </a:lnSpc>
            </a:pPr>
            <a:r>
              <a:rPr b="0" lang="en-US" sz="3000" spc="-1" strike="noStrike">
                <a:solidFill>
                  <a:srgbClr val="3465a4"/>
                </a:solidFill>
                <a:latin typeface="Raleway"/>
                <a:ea typeface="Microsoft YaHei"/>
              </a:rPr>
              <a:t>   </a:t>
            </a:r>
            <a:r>
              <a:rPr b="0" lang="en-US" sz="3000" spc="-1" strike="noStrike">
                <a:solidFill>
                  <a:srgbClr val="3465a4"/>
                </a:solidFill>
                <a:latin typeface="Raleway"/>
                <a:ea typeface="Microsoft YaHei"/>
              </a:rPr>
              <a:t>Then He said to them, “What man is there among you who has one sheep, and if it falls into a pit on the Sabbath, will not lay hold of it and lift it out? (12) Of how much more value then is a man than a sheep? Therefore it is lawful to __ ____ on the Sabbath.”</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0" name="" descr=""/>
          <p:cNvPicPr/>
          <p:nvPr/>
        </p:nvPicPr>
        <p:blipFill>
          <a:blip r:embed="rId1"/>
          <a:stretch/>
        </p:blipFill>
        <p:spPr>
          <a:xfrm>
            <a:off x="0" y="0"/>
            <a:ext cx="10080000" cy="5670000"/>
          </a:xfrm>
          <a:prstGeom prst="rect">
            <a:avLst/>
          </a:prstGeom>
          <a:ln w="0">
            <a:noFill/>
          </a:ln>
        </p:spPr>
      </p:pic>
      <p:pic>
        <p:nvPicPr>
          <p:cNvPr id="111" name="" descr=""/>
          <p:cNvPicPr/>
          <p:nvPr/>
        </p:nvPicPr>
        <p:blipFill>
          <a:blip r:embed="rId2"/>
          <a:stretch/>
        </p:blipFill>
        <p:spPr>
          <a:xfrm>
            <a:off x="35640" y="14400"/>
            <a:ext cx="10079640" cy="5669640"/>
          </a:xfrm>
          <a:prstGeom prst="rect">
            <a:avLst/>
          </a:prstGeom>
          <a:ln w="0">
            <a:noFill/>
          </a:ln>
        </p:spPr>
      </p:pic>
      <p:sp>
        <p:nvSpPr>
          <p:cNvPr id="112"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20:8-11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 descr=""/>
          <p:cNvPicPr/>
          <p:nvPr/>
        </p:nvPicPr>
        <p:blipFill>
          <a:blip r:embed="rId1"/>
          <a:stretch/>
        </p:blipFill>
        <p:spPr>
          <a:xfrm>
            <a:off x="-360" y="14400"/>
            <a:ext cx="10079640" cy="5669640"/>
          </a:xfrm>
          <a:prstGeom prst="rect">
            <a:avLst/>
          </a:prstGeom>
          <a:ln w="0">
            <a:noFill/>
          </a:ln>
        </p:spPr>
      </p:pic>
      <p:sp>
        <p:nvSpPr>
          <p:cNvPr id="114" name="TextShape 1"/>
          <p:cNvSpPr txBox="1"/>
          <p:nvPr/>
        </p:nvSpPr>
        <p:spPr>
          <a:xfrm>
            <a:off x="23112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20:8-11</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600" spc="-1" strike="noStrike">
                <a:solidFill>
                  <a:srgbClr val="3465a4"/>
                </a:solidFill>
                <a:latin typeface="Raleway"/>
                <a:ea typeface="Raleway"/>
              </a:rPr>
              <a:t>“</a:t>
            </a:r>
            <a:r>
              <a:rPr b="0" lang="en-US" sz="2600" spc="-1" strike="noStrike">
                <a:solidFill>
                  <a:srgbClr val="3465a4"/>
                </a:solidFill>
                <a:latin typeface="Raleway"/>
                <a:ea typeface="Raleway"/>
              </a:rPr>
              <a:t>________ the Sabbath day, to keep it holy. (9) Six days you shall labor and do all your work, (10) but the _______ day is the Sabbath of the ____ your ___. In it you shall do no work: you, nor your son, nor your daughter, nor your male servant, nor your female servant, nor your cattle, nor your stranger who is within your gates.( 11) For in six days the Lord ____ the heavens and the earth, the sea, and all that is in them, and rested the seventh day. Therefore the Lord _______ the Sabbath day and hallowed it.</a:t>
            </a:r>
            <a:endParaRPr b="0" lang="en-US" sz="26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360" y="-21600"/>
            <a:ext cx="10080360" cy="5736600"/>
          </a:xfrm>
          <a:prstGeom prst="rect">
            <a:avLst/>
          </a:prstGeom>
          <a:ln w="0">
            <a:noFill/>
          </a:ln>
        </p:spPr>
      </p:pic>
      <p:sp>
        <p:nvSpPr>
          <p:cNvPr id="116"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Luke 23:45-24:2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360" y="-21600"/>
            <a:ext cx="10079640" cy="5736600"/>
          </a:xfrm>
          <a:prstGeom prst="rect">
            <a:avLst/>
          </a:prstGeom>
          <a:ln w="0">
            <a:noFill/>
          </a:ln>
        </p:spPr>
      </p:pic>
      <p:sp>
        <p:nvSpPr>
          <p:cNvPr id="118" name="TextShape 1"/>
          <p:cNvSpPr txBox="1"/>
          <p:nvPr/>
        </p:nvSpPr>
        <p:spPr>
          <a:xfrm>
            <a:off x="224280" y="-236880"/>
            <a:ext cx="9855720" cy="672804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23:45-24:2</a:t>
            </a:r>
            <a:endParaRPr b="0" lang="en-US" sz="5400" spc="-1" strike="noStrike">
              <a:latin typeface="Arial"/>
            </a:endParaRPr>
          </a:p>
          <a:p>
            <a:pPr>
              <a:lnSpc>
                <a:spcPct val="120000"/>
              </a:lnSpc>
            </a:pPr>
            <a:r>
              <a:rPr b="0" lang="en-US" sz="2600" spc="-1" strike="noStrike">
                <a:solidFill>
                  <a:srgbClr val="3465a4"/>
                </a:solidFill>
                <a:latin typeface="Seravek"/>
                <a:ea typeface="Microsoft YaHei"/>
              </a:rPr>
              <a:t>   </a:t>
            </a:r>
            <a:r>
              <a:rPr b="0" lang="en-US" sz="2600" spc="-1" strike="noStrike">
                <a:solidFill>
                  <a:srgbClr val="3465a4"/>
                </a:solidFill>
                <a:latin typeface="Raleway"/>
                <a:ea typeface="Microsoft YaHei"/>
              </a:rPr>
              <a:t>And when Jesus had cried out with a loud voice, He said, “Father, ‘into Your hands I commit My spirit.’ ” Having said this, He breathed His last. (50) ... a man named Joseph… went to Pilate and asked for the body of Jesus. (53) Then he took it down, wrapped it in linen, and laid it in a tomb...(54) That day was the ___________, and the Sabbath drew near. (55) And the women...(56) returned and prepared spices and fragrant oils. </a:t>
            </a:r>
            <a:r>
              <a:rPr b="0" lang="en-US" sz="2500" spc="-1" strike="noStrike">
                <a:solidFill>
                  <a:srgbClr val="3465a4"/>
                </a:solidFill>
                <a:latin typeface="Raleway"/>
                <a:ea typeface="Microsoft YaHei"/>
              </a:rPr>
              <a:t>And they ______ on the _______ according to the ___________.</a:t>
            </a:r>
            <a:endParaRPr b="0" lang="en-US" sz="2500" spc="-1" strike="noStrike">
              <a:latin typeface="Arial"/>
            </a:endParaRPr>
          </a:p>
          <a:p>
            <a:pPr>
              <a:lnSpc>
                <a:spcPct val="120000"/>
              </a:lnSpc>
            </a:pPr>
            <a:r>
              <a:rPr b="0" lang="en-US" sz="2600" spc="-1" strike="noStrike">
                <a:solidFill>
                  <a:srgbClr val="3465a4"/>
                </a:solidFill>
                <a:latin typeface="Raleway"/>
                <a:ea typeface="Microsoft YaHei"/>
              </a:rPr>
              <a:t> </a:t>
            </a:r>
            <a:r>
              <a:rPr b="0" lang="en-US" sz="2600" spc="-1" strike="noStrike">
                <a:solidFill>
                  <a:srgbClr val="3465a4"/>
                </a:solidFill>
                <a:latin typeface="Raleway"/>
                <a:ea typeface="Microsoft YaHei"/>
              </a:rPr>
              <a:t>(1) Now on the first day of the week, very early in the morning...(2) they found the stone rolled away from the tomb.</a:t>
            </a:r>
            <a:endParaRPr b="0" lang="en-US" sz="2600" spc="-1" strike="noStrike">
              <a:latin typeface="Arial"/>
            </a:endParaRPr>
          </a:p>
          <a:p>
            <a:pPr>
              <a:lnSpc>
                <a:spcPct val="100000"/>
              </a:lnSpc>
            </a:pPr>
            <a:r>
              <a:rPr b="0" lang="en-US" sz="2800" spc="-1" strike="noStrike">
                <a:solidFill>
                  <a:srgbClr val="3465a4"/>
                </a:solidFill>
                <a:latin typeface="Raleway"/>
                <a:ea typeface="Raleway"/>
              </a:rPr>
              <a:t> </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0" y="0"/>
            <a:ext cx="10080000" cy="5670000"/>
          </a:xfrm>
          <a:prstGeom prst="rect">
            <a:avLst/>
          </a:prstGeom>
          <a:ln w="0">
            <a:noFill/>
          </a:ln>
        </p:spPr>
      </p:pic>
      <p:sp>
        <p:nvSpPr>
          <p:cNvPr id="120" name="TextShape 1"/>
          <p:cNvSpPr txBox="1"/>
          <p:nvPr/>
        </p:nvSpPr>
        <p:spPr>
          <a:xfrm>
            <a:off x="4519800" y="0"/>
            <a:ext cx="5979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15:10, Matthew 5:17,18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360" y="14400"/>
            <a:ext cx="10079640" cy="5669640"/>
          </a:xfrm>
          <a:prstGeom prst="rect">
            <a:avLst/>
          </a:prstGeom>
          <a:ln w="0">
            <a:noFill/>
          </a:ln>
        </p:spPr>
      </p:pic>
      <p:sp>
        <p:nvSpPr>
          <p:cNvPr id="122" name="TextShape 1"/>
          <p:cNvSpPr txBox="1"/>
          <p:nvPr/>
        </p:nvSpPr>
        <p:spPr>
          <a:xfrm>
            <a:off x="224280" y="231120"/>
            <a:ext cx="9793800" cy="634824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15:10</a:t>
            </a:r>
            <a:endParaRPr b="0" lang="en-US" sz="5400" spc="-1" strike="noStrike">
              <a:latin typeface="Arial"/>
            </a:endParaRPr>
          </a:p>
          <a:p>
            <a:pPr>
              <a:lnSpc>
                <a:spcPct val="120000"/>
              </a:lnSpc>
            </a:pPr>
            <a:r>
              <a:rPr b="0" lang="en-US" sz="2800" spc="-1" strike="noStrike">
                <a:solidFill>
                  <a:srgbClr val="3465a4"/>
                </a:solidFill>
                <a:latin typeface="Seravek"/>
                <a:ea typeface="Microsoft YaHei"/>
              </a:rPr>
              <a:t>  </a:t>
            </a:r>
            <a:r>
              <a:rPr b="0" lang="en-US" sz="2800" spc="-1" strike="noStrike">
                <a:solidFill>
                  <a:srgbClr val="3465a4"/>
                </a:solidFill>
                <a:latin typeface="Seravek"/>
                <a:ea typeface="Microsoft YaHei"/>
              </a:rPr>
              <a:t>...I have ____ My Father’s commandments…</a:t>
            </a:r>
            <a:endParaRPr b="0" lang="en-US" sz="2800" spc="-1" strike="noStrike">
              <a:latin typeface="Arial"/>
            </a:endParaRPr>
          </a:p>
          <a:p>
            <a:pPr>
              <a:lnSpc>
                <a:spcPct val="120000"/>
              </a:lnSpc>
            </a:pPr>
            <a:r>
              <a:rPr b="0" lang="en-US" sz="5400" spc="-1" strike="noStrike">
                <a:solidFill>
                  <a:srgbClr val="3465a4"/>
                </a:solidFill>
                <a:latin typeface="ITC Souvenir Demi"/>
                <a:ea typeface="Microsoft YaHei"/>
              </a:rPr>
              <a:t>Matthew 5:17,18</a:t>
            </a:r>
            <a:endParaRPr b="0" lang="en-US" sz="5400" spc="-1" strike="noStrike">
              <a:latin typeface="Arial"/>
            </a:endParaRPr>
          </a:p>
          <a:p>
            <a:pPr>
              <a:lnSpc>
                <a:spcPct val="120000"/>
              </a:lnSpc>
            </a:pPr>
            <a:r>
              <a:rPr b="0" lang="en-US" sz="3000" spc="-1" strike="noStrike">
                <a:solidFill>
                  <a:srgbClr val="3465a4"/>
                </a:solidFill>
                <a:latin typeface="Seravek"/>
                <a:ea typeface="Microsoft YaHei"/>
              </a:rPr>
              <a:t>   “</a:t>
            </a:r>
            <a:r>
              <a:rPr b="0" lang="en-US" sz="3000" spc="-1" strike="noStrike">
                <a:solidFill>
                  <a:srgbClr val="3465a4"/>
                </a:solidFill>
                <a:latin typeface="Seravek"/>
                <a:ea typeface="Microsoft YaHei"/>
              </a:rPr>
              <a:t>Do not think that I came to destroy the Law or the Prophets. I did not come to _______ but to _______. (18) For assuredly, I say to you, till heaven and earth pass away, one jot or one tittle will by no means pass from the law till all is fulfilled.</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0"/>
            <a:ext cx="10080000" cy="5670000"/>
          </a:xfrm>
          <a:prstGeom prst="rect">
            <a:avLst/>
          </a:prstGeom>
          <a:ln w="0">
            <a:noFill/>
          </a:ln>
        </p:spPr>
      </p:pic>
      <p:sp>
        <p:nvSpPr>
          <p:cNvPr id="124" name="TextShape 1"/>
          <p:cNvSpPr txBox="1"/>
          <p:nvPr/>
        </p:nvSpPr>
        <p:spPr>
          <a:xfrm>
            <a:off x="-36000" y="0"/>
            <a:ext cx="5293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3:4, 5:3, John 14:15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360" y="14400"/>
            <a:ext cx="10079640" cy="5669640"/>
          </a:xfrm>
          <a:prstGeom prst="rect">
            <a:avLst/>
          </a:prstGeom>
          <a:ln w="0">
            <a:noFill/>
          </a:ln>
        </p:spPr>
      </p:pic>
      <p:sp>
        <p:nvSpPr>
          <p:cNvPr id="126" name="TextShape 1"/>
          <p:cNvSpPr txBox="1"/>
          <p:nvPr/>
        </p:nvSpPr>
        <p:spPr>
          <a:xfrm>
            <a:off x="228960" y="123480"/>
            <a:ext cx="9793800" cy="5526000"/>
          </a:xfrm>
          <a:prstGeom prst="rect">
            <a:avLst/>
          </a:prstGeom>
          <a:noFill/>
          <a:ln w="0">
            <a:noFill/>
          </a:ln>
        </p:spPr>
        <p:txBody>
          <a:bodyPr lIns="90000" rIns="90000" tIns="45000" bIns="45000">
            <a:noAutofit/>
          </a:bodyPr>
          <a:p>
            <a:pPr>
              <a:lnSpc>
                <a:spcPct val="100000"/>
              </a:lnSpc>
            </a:pPr>
            <a:r>
              <a:rPr b="1" lang="en-GB" sz="5400" spc="-1" strike="noStrike">
                <a:solidFill>
                  <a:srgbClr val="3465a4"/>
                </a:solidFill>
                <a:latin typeface="ITC Souvenir Demi"/>
                <a:ea typeface="ITC Souvenir Demi"/>
              </a:rPr>
              <a:t>1 John 3:4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who says, “I know Him,” and does not ____ His commandments, is a liar, and the truth is not in him.</a:t>
            </a:r>
            <a:endParaRPr b="0" lang="en-US" sz="3000" spc="-1" strike="noStrike">
              <a:latin typeface="Arial"/>
            </a:endParaRPr>
          </a:p>
          <a:p>
            <a:pPr>
              <a:lnSpc>
                <a:spcPct val="100000"/>
              </a:lnSpc>
            </a:pPr>
            <a:r>
              <a:rPr b="0" lang="en-GB" sz="5400" spc="-1" strike="noStrike">
                <a:solidFill>
                  <a:srgbClr val="3465a4"/>
                </a:solidFill>
                <a:latin typeface="ITC Souvenir Demi"/>
                <a:ea typeface="ITC Souvenir Demi"/>
              </a:rPr>
              <a:t>1 John 5:3</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For this is the love of God, that we ____ His commandments. And His commandments are not burdensome.</a:t>
            </a:r>
            <a:endParaRPr b="0" lang="en-US" sz="2800" spc="-1" strike="noStrike">
              <a:latin typeface="Arial"/>
            </a:endParaRPr>
          </a:p>
          <a:p>
            <a:pPr>
              <a:lnSpc>
                <a:spcPct val="100000"/>
              </a:lnSpc>
            </a:pPr>
            <a:r>
              <a:rPr b="0" lang="en-GB" sz="5400" spc="-1" strike="noStrike">
                <a:solidFill>
                  <a:srgbClr val="3465a4"/>
                </a:solidFill>
                <a:latin typeface="ITC Souvenir Demi"/>
                <a:ea typeface="ITC Souvenir Demi"/>
              </a:rPr>
              <a:t>John 14:15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you love Me, ____ My commandments.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360" y="-21600"/>
            <a:ext cx="10079640" cy="5691600"/>
          </a:xfrm>
          <a:prstGeom prst="rect">
            <a:avLst/>
          </a:prstGeom>
          <a:ln w="0">
            <a:noFill/>
          </a:ln>
        </p:spPr>
      </p:pic>
      <p:sp>
        <p:nvSpPr>
          <p:cNvPr id="128" name="TextShape 1"/>
          <p:cNvSpPr txBox="1"/>
          <p:nvPr/>
        </p:nvSpPr>
        <p:spPr>
          <a:xfrm>
            <a:off x="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360" y="14400"/>
            <a:ext cx="10079640" cy="5669640"/>
          </a:xfrm>
          <a:prstGeom prst="rect">
            <a:avLst/>
          </a:prstGeom>
          <a:ln w="0">
            <a:noFill/>
          </a:ln>
        </p:spPr>
      </p:pic>
      <p:sp>
        <p:nvSpPr>
          <p:cNvPr id="130" name="TextShape 1"/>
          <p:cNvSpPr txBox="1"/>
          <p:nvPr/>
        </p:nvSpPr>
        <p:spPr>
          <a:xfrm>
            <a:off x="23112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20:9</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600" spc="-1" strike="noStrike">
                <a:solidFill>
                  <a:srgbClr val="3465a4"/>
                </a:solidFill>
                <a:latin typeface="Raleway"/>
                <a:ea typeface="Raleway"/>
              </a:rPr>
              <a:t>Six days you shall _____ and do all your work, (10) but the seventh day is the Sabbath of the Lord your God. In it you shall do __ work…</a:t>
            </a:r>
            <a:endParaRPr b="0" lang="en-US" sz="2600" spc="-1" strike="noStrike">
              <a:latin typeface="Arial"/>
            </a:endParaRPr>
          </a:p>
          <a:p>
            <a:pPr>
              <a:lnSpc>
                <a:spcPct val="120000"/>
              </a:lnSpc>
            </a:pPr>
            <a:endParaRPr b="0" lang="en-US" sz="26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360" y="14400"/>
            <a:ext cx="10079640" cy="5669640"/>
          </a:xfrm>
          <a:prstGeom prst="rect">
            <a:avLst/>
          </a:prstGeom>
          <a:ln w="0">
            <a:noFill/>
          </a:ln>
        </p:spPr>
      </p:pic>
      <p:sp>
        <p:nvSpPr>
          <p:cNvPr id="132" name="TextShape 1"/>
          <p:cNvSpPr txBox="1"/>
          <p:nvPr/>
        </p:nvSpPr>
        <p:spPr>
          <a:xfrm>
            <a:off x="-72000" y="0"/>
            <a:ext cx="5751000" cy="770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 1:5, Leviticus. 23:32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360" y="14400"/>
            <a:ext cx="10079640" cy="5669640"/>
          </a:xfrm>
          <a:prstGeom prst="rect">
            <a:avLst/>
          </a:prstGeom>
          <a:ln w="0">
            <a:noFill/>
          </a:ln>
        </p:spPr>
      </p:pic>
      <p:sp>
        <p:nvSpPr>
          <p:cNvPr id="134" name="TextShape 1"/>
          <p:cNvSpPr txBox="1"/>
          <p:nvPr/>
        </p:nvSpPr>
        <p:spPr>
          <a:xfrm>
            <a:off x="23112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1:5</a:t>
            </a:r>
            <a:endParaRPr b="0" lang="en-US" sz="5400" spc="-1" strike="noStrike">
              <a:latin typeface="Arial"/>
            </a:endParaRPr>
          </a:p>
          <a:p>
            <a:pPr>
              <a:lnSpc>
                <a:spcPct val="120000"/>
              </a:lnSpc>
            </a:pPr>
            <a:r>
              <a:rPr b="0" lang="en-GB" sz="2800" spc="-1" strike="noStrike">
                <a:solidFill>
                  <a:srgbClr val="3465a4"/>
                </a:solidFill>
                <a:latin typeface="Seravek"/>
                <a:ea typeface="ITC Souvenir Demi"/>
              </a:rPr>
              <a:t>   </a:t>
            </a:r>
            <a:r>
              <a:rPr b="0" lang="en-GB" sz="2800" spc="-1" strike="noStrike">
                <a:solidFill>
                  <a:srgbClr val="3465a4"/>
                </a:solidFill>
                <a:latin typeface="Seravek"/>
                <a:ea typeface="ITC Souvenir Demi"/>
              </a:rPr>
              <a:t>God called the light Day, and the darkness He called Night. So the </a:t>
            </a:r>
            <a:r>
              <a:rPr b="1" lang="en-GB" sz="2800" spc="-1" strike="noStrike">
                <a:solidFill>
                  <a:srgbClr val="3465a4"/>
                </a:solidFill>
                <a:latin typeface="Seravek"/>
                <a:ea typeface="ITC Souvenir Demi"/>
              </a:rPr>
              <a:t>_______</a:t>
            </a:r>
            <a:r>
              <a:rPr b="0" lang="en-GB" sz="2800" spc="-1" strike="noStrike">
                <a:solidFill>
                  <a:srgbClr val="3465a4"/>
                </a:solidFill>
                <a:latin typeface="Seravek"/>
                <a:ea typeface="ITC Souvenir Demi"/>
              </a:rPr>
              <a:t> and the </a:t>
            </a:r>
            <a:r>
              <a:rPr b="1" lang="en-GB" sz="2800" spc="-1" strike="noStrike">
                <a:solidFill>
                  <a:srgbClr val="3465a4"/>
                </a:solidFill>
                <a:latin typeface="Seravek"/>
                <a:ea typeface="ITC Souvenir Demi"/>
              </a:rPr>
              <a:t>_______</a:t>
            </a:r>
            <a:r>
              <a:rPr b="0" lang="en-GB" sz="2800" spc="-1" strike="noStrike">
                <a:solidFill>
                  <a:srgbClr val="3465a4"/>
                </a:solidFill>
                <a:latin typeface="Seravek"/>
                <a:ea typeface="ITC Souvenir Demi"/>
              </a:rPr>
              <a:t> were the first day.</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5400" spc="-1" strike="noStrike">
                <a:solidFill>
                  <a:srgbClr val="3465a4"/>
                </a:solidFill>
                <a:latin typeface="ITC Souvenir Demi"/>
                <a:ea typeface="ITC Souvenir Demi"/>
              </a:rPr>
              <a:t>Leviticus 23:32</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...from </a:t>
            </a:r>
            <a:r>
              <a:rPr b="1" lang="en-US" sz="2800" spc="-1" strike="noStrike">
                <a:solidFill>
                  <a:srgbClr val="3465a4"/>
                </a:solidFill>
                <a:latin typeface="Seravek"/>
                <a:ea typeface="Raleway"/>
              </a:rPr>
              <a:t>_______</a:t>
            </a:r>
            <a:r>
              <a:rPr b="0" lang="en-US" sz="2800" spc="-1" strike="noStrike">
                <a:solidFill>
                  <a:srgbClr val="3465a4"/>
                </a:solidFill>
                <a:latin typeface="Seravek"/>
                <a:ea typeface="Raleway"/>
              </a:rPr>
              <a:t> to</a:t>
            </a:r>
            <a:r>
              <a:rPr b="1" lang="en-US" sz="2800" spc="-1" strike="noStrike">
                <a:solidFill>
                  <a:srgbClr val="3465a4"/>
                </a:solidFill>
                <a:latin typeface="Seravek"/>
                <a:ea typeface="Raleway"/>
              </a:rPr>
              <a:t> _______</a:t>
            </a:r>
            <a:r>
              <a:rPr b="0" lang="en-US" sz="2800" spc="-1" strike="noStrike">
                <a:solidFill>
                  <a:srgbClr val="3465a4"/>
                </a:solidFill>
                <a:latin typeface="Seravek"/>
                <a:ea typeface="Raleway"/>
              </a:rPr>
              <a:t>, you shall celebrate your sabbath.”</a:t>
            </a:r>
            <a:endParaRPr b="0" lang="en-US" sz="2800" spc="-1" strike="noStrike">
              <a:latin typeface="Arial"/>
            </a:endParaRPr>
          </a:p>
          <a:p>
            <a:pPr>
              <a:lnSpc>
                <a:spcPct val="12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5" name="" descr=""/>
          <p:cNvPicPr/>
          <p:nvPr/>
        </p:nvPicPr>
        <p:blipFill>
          <a:blip r:embed="rId1"/>
          <a:stretch/>
        </p:blipFill>
        <p:spPr>
          <a:xfrm>
            <a:off x="-360" y="0"/>
            <a:ext cx="10080360" cy="5684040"/>
          </a:xfrm>
          <a:prstGeom prst="rect">
            <a:avLst/>
          </a:prstGeom>
          <a:ln w="0">
            <a:noFill/>
          </a:ln>
        </p:spPr>
      </p:pic>
      <p:sp>
        <p:nvSpPr>
          <p:cNvPr id="136"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58:13,14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7" name="" descr=""/>
          <p:cNvPicPr/>
          <p:nvPr/>
        </p:nvPicPr>
        <p:blipFill>
          <a:blip r:embed="rId1"/>
          <a:stretch/>
        </p:blipFill>
        <p:spPr>
          <a:xfrm>
            <a:off x="-360" y="14400"/>
            <a:ext cx="10079640" cy="5669640"/>
          </a:xfrm>
          <a:prstGeom prst="rect">
            <a:avLst/>
          </a:prstGeom>
          <a:ln w="0">
            <a:noFill/>
          </a:ln>
        </p:spPr>
      </p:pic>
      <p:sp>
        <p:nvSpPr>
          <p:cNvPr id="138" name="TextShape 1"/>
          <p:cNvSpPr txBox="1"/>
          <p:nvPr/>
        </p:nvSpPr>
        <p:spPr>
          <a:xfrm>
            <a:off x="224280" y="231120"/>
            <a:ext cx="9793800" cy="641304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Isaiah 58:13,14</a:t>
            </a:r>
            <a:endParaRPr b="0" lang="en-US" sz="5400" spc="-1" strike="noStrike">
              <a:latin typeface="Arial"/>
            </a:endParaRPr>
          </a:p>
          <a:p>
            <a:pPr>
              <a:lnSpc>
                <a:spcPct val="100000"/>
              </a:lnSpc>
            </a:pPr>
            <a:r>
              <a:rPr b="0" lang="en-US" sz="3000" spc="-1" strike="noStrike">
                <a:solidFill>
                  <a:srgbClr val="3465a4"/>
                </a:solidFill>
                <a:latin typeface="Raleway"/>
                <a:ea typeface="Microsoft YaHei"/>
              </a:rPr>
              <a:t>   “</a:t>
            </a:r>
            <a:r>
              <a:rPr b="0" lang="en-US" sz="3000" spc="-1" strike="noStrike">
                <a:solidFill>
                  <a:srgbClr val="3465a4"/>
                </a:solidFill>
                <a:latin typeface="Raleway"/>
                <a:ea typeface="Microsoft YaHei"/>
              </a:rPr>
              <a:t>If you turn away your foot from the Sabbath, from doing your pleasure on My holy day, and call the Sabbath a _______, the ____ day of the Lord honorable, and shall _____ Him, not doing your own ways, nor finding your own pleasure, nor speaking your own words, (14) Then you shall delight yourself in the Lord; and I will cause you to ride on the high hills of the earth, and feed you with the heritage of Jacob your father. The mouth of the Lord has spoken.”</a:t>
            </a:r>
            <a:endParaRPr b="0" lang="en-US" sz="3000" spc="-1" strike="noStrike">
              <a:latin typeface="Arial"/>
            </a:endParaRPr>
          </a:p>
          <a:p>
            <a:pPr>
              <a:lnSpc>
                <a:spcPct val="120000"/>
              </a:lnSpc>
            </a:pP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9" name="" descr=""/>
          <p:cNvPicPr/>
          <p:nvPr/>
        </p:nvPicPr>
        <p:blipFill>
          <a:blip r:embed="rId1"/>
          <a:stretch/>
        </p:blipFill>
        <p:spPr>
          <a:xfrm>
            <a:off x="-360" y="14400"/>
            <a:ext cx="10079640" cy="5669640"/>
          </a:xfrm>
          <a:prstGeom prst="rect">
            <a:avLst/>
          </a:prstGeom>
          <a:ln w="0">
            <a:noFill/>
          </a:ln>
        </p:spPr>
      </p:pic>
      <p:sp>
        <p:nvSpPr>
          <p:cNvPr id="140"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66:22,23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360" y="14400"/>
            <a:ext cx="10079640" cy="5669640"/>
          </a:xfrm>
          <a:prstGeom prst="rect">
            <a:avLst/>
          </a:prstGeom>
          <a:ln w="0">
            <a:noFill/>
          </a:ln>
        </p:spPr>
      </p:pic>
      <p:sp>
        <p:nvSpPr>
          <p:cNvPr id="142" name="TextShape 1"/>
          <p:cNvSpPr txBox="1"/>
          <p:nvPr/>
        </p:nvSpPr>
        <p:spPr>
          <a:xfrm>
            <a:off x="23112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66:22,23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as the new heavens and the new earth which I will make shall remain before Me,” says the Lord...(23) And it shall come to pass that from one New Moon to another, and from one _______ to another, all flesh shall come to _______ before Me,” says the Lord.</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3" name="" descr=""/>
          <p:cNvPicPr/>
          <p:nvPr/>
        </p:nvPicPr>
        <p:blipFill>
          <a:blip r:embed="rId1"/>
          <a:stretch/>
        </p:blipFill>
        <p:spPr>
          <a:xfrm>
            <a:off x="-360" y="0"/>
            <a:ext cx="10079640" cy="5684040"/>
          </a:xfrm>
          <a:prstGeom prst="rect">
            <a:avLst/>
          </a:prstGeom>
          <a:ln w="0">
            <a:noFill/>
          </a:ln>
        </p:spPr>
      </p:pic>
      <p:sp>
        <p:nvSpPr>
          <p:cNvPr id="144" name="TextShape 1"/>
          <p:cNvSpPr txBox="1"/>
          <p:nvPr/>
        </p:nvSpPr>
        <p:spPr>
          <a:xfrm>
            <a:off x="4197600" y="-36000"/>
            <a:ext cx="64368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4:23, 14:15, Proverbs 28:3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360" y="-21600"/>
            <a:ext cx="10079640" cy="5736600"/>
          </a:xfrm>
          <a:prstGeom prst="rect">
            <a:avLst/>
          </a:prstGeom>
          <a:ln w="0">
            <a:noFill/>
          </a:ln>
        </p:spPr>
      </p:pic>
      <p:sp>
        <p:nvSpPr>
          <p:cNvPr id="146" name="TextShape 1"/>
          <p:cNvSpPr txBox="1"/>
          <p:nvPr/>
        </p:nvSpPr>
        <p:spPr>
          <a:xfrm>
            <a:off x="228600" y="-144000"/>
            <a:ext cx="9793800" cy="62845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4:23</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true worshipers will worship the Father in ______ and _____; for the Father is seeking such to worship Him.</a:t>
            </a:r>
            <a:endParaRPr b="0" lang="en-US" sz="2800" spc="-1" strike="noStrike">
              <a:latin typeface="Arial"/>
            </a:endParaRPr>
          </a:p>
          <a:p>
            <a:pPr>
              <a:lnSpc>
                <a:spcPct val="100000"/>
              </a:lnSpc>
            </a:pPr>
            <a:r>
              <a:rPr b="0" lang="en-GB" sz="5400" spc="-1" strike="noStrike">
                <a:solidFill>
                  <a:srgbClr val="3465a4"/>
                </a:solidFill>
                <a:latin typeface="ITC Souvenir Demi"/>
                <a:ea typeface="ITC Souvenir Demi"/>
              </a:rPr>
              <a:t>John 14:15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you love Me, ____ My commandments.</a:t>
            </a:r>
            <a:endParaRPr b="0" lang="en-US" sz="3000" spc="-1" strike="noStrike">
              <a:latin typeface="Arial"/>
            </a:endParaRPr>
          </a:p>
          <a:p>
            <a:pPr>
              <a:lnSpc>
                <a:spcPct val="115000"/>
              </a:lnSpc>
            </a:pPr>
            <a:r>
              <a:rPr b="1" lang="en-GB" sz="5400" spc="-1" strike="noStrike">
                <a:solidFill>
                  <a:srgbClr val="3465a4"/>
                </a:solidFill>
                <a:latin typeface="ITC Souvenir Demi"/>
                <a:ea typeface="ITC Souvenir Demi"/>
              </a:rPr>
              <a:t>Proverbs 28:3</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One who turns away his ear from hearing the ___, even his ______ is an abomination.</a:t>
            </a:r>
            <a:endParaRPr b="0" lang="en-US" sz="2800" spc="-1" strike="noStrike">
              <a:latin typeface="Arial"/>
            </a:endParaRPr>
          </a:p>
          <a:p>
            <a:pPr>
              <a:lnSpc>
                <a:spcPct val="120000"/>
              </a:lnSpc>
            </a:pPr>
            <a:endParaRPr b="0" lang="en-US" sz="2800" spc="-1" strike="noStrike">
              <a:latin typeface="Arial"/>
            </a:endParaRPr>
          </a:p>
          <a:p>
            <a:pPr>
              <a:lnSpc>
                <a:spcPct val="12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360" y="-21600"/>
            <a:ext cx="10118520" cy="5691600"/>
          </a:xfrm>
          <a:prstGeom prst="rect">
            <a:avLst/>
          </a:prstGeom>
          <a:ln w="0">
            <a:noFill/>
          </a:ln>
        </p:spPr>
      </p:pic>
      <p:sp>
        <p:nvSpPr>
          <p:cNvPr id="148" name="TextShape 1"/>
          <p:cNvSpPr txBox="1"/>
          <p:nvPr/>
        </p:nvSpPr>
        <p:spPr>
          <a:xfrm>
            <a:off x="-360" y="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7:13,14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360" y="14400"/>
            <a:ext cx="10079640" cy="5669640"/>
          </a:xfrm>
          <a:prstGeom prst="rect">
            <a:avLst/>
          </a:prstGeom>
          <a:ln w="0">
            <a:noFill/>
          </a:ln>
        </p:spPr>
      </p:pic>
      <p:sp>
        <p:nvSpPr>
          <p:cNvPr id="150" name="TextShape 1"/>
          <p:cNvSpPr txBox="1"/>
          <p:nvPr/>
        </p:nvSpPr>
        <p:spPr>
          <a:xfrm>
            <a:off x="23112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7:13,14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Enter by the narrow gate; for wide is the gate and broad is the way that leads to ___________, and there are ____ who go in by it. (14) Because narrow is the gate and difficult is the way which leads to ____, and there are ___ who find it.</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4" name="" descr=""/>
          <p:cNvPicPr/>
          <p:nvPr/>
        </p:nvPicPr>
        <p:blipFill>
          <a:blip r:embed="rId1"/>
          <a:stretch/>
        </p:blipFill>
        <p:spPr>
          <a:xfrm>
            <a:off x="0" y="0"/>
            <a:ext cx="10080000" cy="5670000"/>
          </a:xfrm>
          <a:prstGeom prst="rect">
            <a:avLst/>
          </a:prstGeom>
          <a:ln w="0">
            <a:noFill/>
          </a:ln>
        </p:spPr>
      </p:pic>
      <p:sp>
        <p:nvSpPr>
          <p:cNvPr id="155" name="TextShape 1"/>
          <p:cNvSpPr txBox="1"/>
          <p:nvPr/>
        </p:nvSpPr>
        <p:spPr>
          <a:xfrm>
            <a:off x="5414400" y="0"/>
            <a:ext cx="4836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15:2, 14:12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6" name="" descr=""/>
          <p:cNvPicPr/>
          <p:nvPr/>
        </p:nvPicPr>
        <p:blipFill>
          <a:blip r:embed="rId1"/>
          <a:stretch/>
        </p:blipFill>
        <p:spPr>
          <a:xfrm>
            <a:off x="-360" y="14400"/>
            <a:ext cx="10079640" cy="5669640"/>
          </a:xfrm>
          <a:prstGeom prst="rect">
            <a:avLst/>
          </a:prstGeom>
          <a:ln w="0">
            <a:noFill/>
          </a:ln>
        </p:spPr>
      </p:pic>
      <p:sp>
        <p:nvSpPr>
          <p:cNvPr id="157" name="TextShape 1"/>
          <p:cNvSpPr txBox="1"/>
          <p:nvPr/>
        </p:nvSpPr>
        <p:spPr>
          <a:xfrm>
            <a:off x="231120" y="230760"/>
            <a:ext cx="9793800" cy="556776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15:2</a:t>
            </a:r>
            <a:endParaRPr b="0" lang="en-US" sz="5400" spc="-1" strike="noStrike">
              <a:latin typeface="Arial"/>
            </a:endParaRPr>
          </a:p>
          <a:p>
            <a:pPr>
              <a:lnSpc>
                <a:spcPct val="100000"/>
              </a:lnSpc>
            </a:pPr>
            <a:r>
              <a:rPr b="0" lang="en-GB" sz="2800" spc="-1" strike="noStrike">
                <a:solidFill>
                  <a:srgbClr val="3465a4"/>
                </a:solidFill>
                <a:latin typeface="Raleway"/>
                <a:ea typeface="ITC Souvenir Demi"/>
              </a:rPr>
              <a:t>   </a:t>
            </a:r>
            <a:r>
              <a:rPr b="0" lang="en-GB" sz="2800" spc="-1" strike="noStrike">
                <a:solidFill>
                  <a:srgbClr val="3465a4"/>
                </a:solidFill>
                <a:latin typeface="Raleway"/>
                <a:ea typeface="ITC Souvenir Demi"/>
              </a:rPr>
              <a:t>And I saw something like a sea of glass mingled with fire, and those who have the _______ over the beast, over his image and over his mark and over the number of his name, standing on the sea of glass, having harps of God.</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5400" spc="-1" strike="noStrike">
                <a:solidFill>
                  <a:srgbClr val="3465a4"/>
                </a:solidFill>
                <a:latin typeface="ITC Souvenir Demi"/>
                <a:ea typeface="ITC Souvenir Demi"/>
              </a:rPr>
              <a:t>Revelation 14:12</a:t>
            </a:r>
            <a:endParaRPr b="0" lang="en-US" sz="5400" spc="-1" strike="noStrike">
              <a:latin typeface="Arial"/>
            </a:endParaRPr>
          </a:p>
          <a:p>
            <a:pPr>
              <a:lnSpc>
                <a:spcPct val="100000"/>
              </a:lnSpc>
            </a:pPr>
            <a:r>
              <a:rPr b="0" lang="en-GB" sz="2800" spc="-1" strike="noStrike">
                <a:solidFill>
                  <a:srgbClr val="3465a4"/>
                </a:solidFill>
                <a:latin typeface="Raleway"/>
                <a:ea typeface="ITC Souvenir Demi"/>
              </a:rPr>
              <a:t>   </a:t>
            </a:r>
            <a:r>
              <a:rPr b="0" lang="en-GB" sz="2800" spc="-1" strike="noStrike">
                <a:solidFill>
                  <a:srgbClr val="3465a4"/>
                </a:solidFill>
                <a:latin typeface="Raleway"/>
                <a:ea typeface="ITC Souvenir Demi"/>
              </a:rPr>
              <a:t>Here is the patience of the saints; here are those who keep the ____________ of God and the _____ of Jesus.</a:t>
            </a:r>
            <a:endParaRPr b="0" lang="en-US" sz="2800" spc="-1" strike="noStrike">
              <a:latin typeface="Arial"/>
            </a:endParaRPr>
          </a:p>
          <a:p>
            <a:pPr>
              <a:lnSpc>
                <a:spcPct val="12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8" name="" descr=""/>
          <p:cNvPicPr/>
          <p:nvPr/>
        </p:nvPicPr>
        <p:blipFill>
          <a:blip r:embed="rId1"/>
          <a:stretch/>
        </p:blipFill>
        <p:spPr>
          <a:xfrm>
            <a:off x="-360" y="14400"/>
            <a:ext cx="10079640" cy="566964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4407</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dcterms:modified xsi:type="dcterms:W3CDTF">2021-04-05T11:47:00Z</dcterms:modified>
  <cp:revision>191</cp:revision>
  <dc:subject/>
  <dc:title/>
</cp:coreProperties>
</file>